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6" r:id="rId4"/>
    <p:sldMasterId id="2147483731" r:id="rId5"/>
    <p:sldMasterId id="2147483763" r:id="rId6"/>
  </p:sldMasterIdLst>
  <p:notesMasterIdLst>
    <p:notesMasterId r:id="rId30"/>
  </p:notesMasterIdLst>
  <p:sldIdLst>
    <p:sldId id="640" r:id="rId7"/>
    <p:sldId id="615" r:id="rId8"/>
    <p:sldId id="604" r:id="rId9"/>
    <p:sldId id="605" r:id="rId10"/>
    <p:sldId id="572" r:id="rId11"/>
    <p:sldId id="573" r:id="rId12"/>
    <p:sldId id="694" r:id="rId13"/>
    <p:sldId id="602" r:id="rId14"/>
    <p:sldId id="613" r:id="rId15"/>
    <p:sldId id="608" r:id="rId16"/>
    <p:sldId id="655" r:id="rId17"/>
    <p:sldId id="683" r:id="rId18"/>
    <p:sldId id="653" r:id="rId19"/>
    <p:sldId id="654" r:id="rId20"/>
    <p:sldId id="639" r:id="rId21"/>
    <p:sldId id="643" r:id="rId22"/>
    <p:sldId id="645" r:id="rId23"/>
    <p:sldId id="649" r:id="rId24"/>
    <p:sldId id="650" r:id="rId25"/>
    <p:sldId id="651" r:id="rId26"/>
    <p:sldId id="652" r:id="rId27"/>
    <p:sldId id="574" r:id="rId28"/>
    <p:sldId id="641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85DB983C-D489-4686-AE98-8B370CC2BF92}">
          <p14:sldIdLst>
            <p14:sldId id="640"/>
            <p14:sldId id="615"/>
            <p14:sldId id="604"/>
            <p14:sldId id="605"/>
            <p14:sldId id="572"/>
            <p14:sldId id="573"/>
            <p14:sldId id="694"/>
            <p14:sldId id="602"/>
            <p14:sldId id="613"/>
            <p14:sldId id="608"/>
            <p14:sldId id="655"/>
            <p14:sldId id="683"/>
            <p14:sldId id="653"/>
            <p14:sldId id="654"/>
            <p14:sldId id="639"/>
            <p14:sldId id="643"/>
            <p14:sldId id="645"/>
            <p14:sldId id="649"/>
            <p14:sldId id="650"/>
            <p14:sldId id="651"/>
            <p14:sldId id="652"/>
            <p14:sldId id="574"/>
            <p14:sldId id="641"/>
          </p14:sldIdLst>
        </p14:section>
        <p14:section name="Personas" id="{47DAF596-BBCC-4A3B-BC31-E5DBFF5A7A6E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9E17"/>
    <a:srgbClr val="267815"/>
    <a:srgbClr val="47D410"/>
    <a:srgbClr val="0175A6"/>
    <a:srgbClr val="36EC54"/>
    <a:srgbClr val="006666"/>
    <a:srgbClr val="008080"/>
    <a:srgbClr val="F3AF16"/>
    <a:srgbClr val="ED918A"/>
    <a:srgbClr val="ED46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DB989F3-8063-A544-B6B1-127515442DFB}" v="4" dt="2023-08-06T18:44:32.06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11"/>
    <p:restoredTop sz="94543"/>
  </p:normalViewPr>
  <p:slideViewPr>
    <p:cSldViewPr snapToGrid="0" snapToObjects="1">
      <p:cViewPr varScale="1">
        <p:scale>
          <a:sx n="82" d="100"/>
          <a:sy n="82" d="100"/>
        </p:scale>
        <p:origin x="732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Relationship Id="rId35" Type="http://schemas.microsoft.com/office/2015/10/relationships/revisionInfo" Target="revisionInfo.xml"/><Relationship Id="rId8" Type="http://schemas.openxmlformats.org/officeDocument/2006/relationships/slide" Target="slides/slide2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image" Target="../media/image23.tiff"/><Relationship Id="rId4" Type="http://schemas.openxmlformats.org/officeDocument/2006/relationships/image" Target="../media/image26.pn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svg"/><Relationship Id="rId1" Type="http://schemas.openxmlformats.org/officeDocument/2006/relationships/image" Target="../media/image35.png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8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image" Target="../media/image23.tiff"/><Relationship Id="rId4" Type="http://schemas.openxmlformats.org/officeDocument/2006/relationships/image" Target="../media/image26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svg"/><Relationship Id="rId1" Type="http://schemas.openxmlformats.org/officeDocument/2006/relationships/image" Target="../media/image35.png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41508E8-AAD4-C94A-AC23-4CC072592870}" type="doc">
      <dgm:prSet loTypeId="urn:microsoft.com/office/officeart/2008/layout/PictureStrips" loCatId="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pt-PT"/>
        </a:p>
      </dgm:t>
    </dgm:pt>
    <dgm:pt modelId="{4ACDFEBC-1CDB-D141-96CC-EF741677D901}">
      <dgm:prSet phldrT="[Texto]" custT="1"/>
      <dgm:spPr>
        <a:xfrm rot="5400000">
          <a:off x="-114429" y="97667"/>
          <a:ext cx="1198977" cy="1008475"/>
        </a:xfrm>
        <a:solidFill>
          <a:srgbClr val="92D050">
            <a:alpha val="40000"/>
          </a:srgbClr>
        </a:solidFill>
      </dgm:spPr>
      <dgm:t>
        <a:bodyPr anchor="ctr" anchorCtr="0"/>
        <a:lstStyle/>
        <a:p>
          <a:pPr rtl="0">
            <a:buNone/>
          </a:pPr>
          <a:r>
            <a:rPr lang="pt-PT" sz="2000" b="0" i="0" dirty="0" err="1">
              <a:latin typeface="Roboto"/>
              <a:ea typeface="+mn-ea"/>
              <a:cs typeface="+mn-cs"/>
            </a:rPr>
            <a:t>Wound</a:t>
          </a:r>
          <a:r>
            <a:rPr lang="pt-PT" sz="2000" b="0" i="0" dirty="0">
              <a:latin typeface="Roboto"/>
              <a:ea typeface="+mn-ea"/>
              <a:cs typeface="+mn-cs"/>
            </a:rPr>
            <a:t> </a:t>
          </a:r>
          <a:r>
            <a:rPr lang="pt-PT" sz="2000" b="0" i="0" dirty="0" err="1">
              <a:latin typeface="Roboto"/>
              <a:ea typeface="+mn-ea"/>
              <a:cs typeface="+mn-cs"/>
            </a:rPr>
            <a:t>washout</a:t>
          </a:r>
          <a:r>
            <a:rPr lang="pt-PT" sz="2000" b="0" i="0" dirty="0">
              <a:latin typeface="Roboto"/>
              <a:ea typeface="+mn-ea"/>
              <a:cs typeface="+mn-cs"/>
            </a:rPr>
            <a:t> </a:t>
          </a:r>
          <a:r>
            <a:rPr lang="pt-PT" sz="2000" b="0" i="0" dirty="0" err="1">
              <a:latin typeface="Roboto"/>
              <a:ea typeface="+mn-ea"/>
              <a:cs typeface="+mn-cs"/>
            </a:rPr>
            <a:t>and</a:t>
          </a:r>
          <a:r>
            <a:rPr lang="pt-PT" sz="2000" b="0" i="0" dirty="0">
              <a:latin typeface="Roboto"/>
              <a:ea typeface="+mn-ea"/>
              <a:cs typeface="+mn-cs"/>
            </a:rPr>
            <a:t> </a:t>
          </a:r>
          <a:r>
            <a:rPr lang="pt-PT" sz="2000" b="0" i="0" dirty="0" err="1">
              <a:latin typeface="Roboto"/>
              <a:ea typeface="+mn-ea"/>
              <a:cs typeface="+mn-cs"/>
            </a:rPr>
            <a:t>dressings</a:t>
          </a:r>
          <a:endParaRPr lang="pt-PT" sz="2000" b="0" i="0" dirty="0" err="1">
            <a:latin typeface="Roboto" panose="02000000000000000000" pitchFamily="2" charset="0"/>
            <a:ea typeface="+mn-ea"/>
            <a:cs typeface="+mn-cs"/>
          </a:endParaRPr>
        </a:p>
      </dgm:t>
    </dgm:pt>
    <dgm:pt modelId="{CF8DA455-FC2E-9F4C-94CE-0061795A65EF}" type="parTrans" cxnId="{943DFF7C-D590-C042-A31A-4794C8BE4E09}">
      <dgm:prSet/>
      <dgm:spPr/>
      <dgm:t>
        <a:bodyPr/>
        <a:lstStyle/>
        <a:p>
          <a:endParaRPr lang="pt-PT" sz="2000"/>
        </a:p>
      </dgm:t>
    </dgm:pt>
    <dgm:pt modelId="{82DE8168-0E03-8345-A45B-09431D9BC77E}" type="sibTrans" cxnId="{943DFF7C-D590-C042-A31A-4794C8BE4E09}">
      <dgm:prSet/>
      <dgm:spPr/>
      <dgm:t>
        <a:bodyPr/>
        <a:lstStyle/>
        <a:p>
          <a:endParaRPr lang="pt-PT" sz="2000"/>
        </a:p>
      </dgm:t>
    </dgm:pt>
    <dgm:pt modelId="{2BA31DEF-C91D-DF40-B128-66AD211F241B}">
      <dgm:prSet phldrT="[Texto]" custT="1"/>
      <dgm:spPr>
        <a:xfrm rot="5400000">
          <a:off x="2838591" y="-1885234"/>
          <a:ext cx="779335" cy="4554637"/>
        </a:xfrm>
        <a:solidFill>
          <a:srgbClr val="92D050">
            <a:alpha val="40000"/>
          </a:srgbClr>
        </a:solidFill>
      </dgm:spPr>
      <dgm:t>
        <a:bodyPr/>
        <a:lstStyle/>
        <a:p>
          <a:pPr rtl="0">
            <a:buChar char="•"/>
          </a:pPr>
          <a:r>
            <a:rPr lang="pt-PT" sz="2000" b="0" i="0" dirty="0" err="1">
              <a:latin typeface="Roboto"/>
              <a:ea typeface="+mn-ea"/>
              <a:cs typeface="+mn-cs"/>
            </a:rPr>
            <a:t>Most</a:t>
          </a:r>
          <a:r>
            <a:rPr lang="pt-PT" sz="2000" b="0" i="0" dirty="0">
              <a:latin typeface="Roboto"/>
              <a:ea typeface="+mn-ea"/>
              <a:cs typeface="+mn-cs"/>
            </a:rPr>
            <a:t> </a:t>
          </a:r>
          <a:r>
            <a:rPr lang="pt-PT" sz="2000" b="0" i="0" dirty="0" err="1">
              <a:latin typeface="Roboto"/>
              <a:ea typeface="+mn-ea"/>
              <a:cs typeface="+mn-cs"/>
            </a:rPr>
            <a:t>patients</a:t>
          </a:r>
          <a:r>
            <a:rPr lang="pt-PT" sz="2000" b="0" i="0" dirty="0">
              <a:latin typeface="Roboto"/>
              <a:ea typeface="+mn-ea"/>
              <a:cs typeface="+mn-cs"/>
            </a:rPr>
            <a:t> </a:t>
          </a:r>
          <a:r>
            <a:rPr lang="pt-PT" sz="2000" b="0" i="0" dirty="0" err="1">
              <a:latin typeface="Roboto"/>
              <a:ea typeface="+mn-ea"/>
              <a:cs typeface="+mn-cs"/>
            </a:rPr>
            <a:t>will</a:t>
          </a:r>
          <a:r>
            <a:rPr lang="pt-PT" sz="2000" b="0" i="0" dirty="0">
              <a:latin typeface="Roboto"/>
              <a:ea typeface="+mn-ea"/>
              <a:cs typeface="+mn-cs"/>
            </a:rPr>
            <a:t> </a:t>
          </a:r>
          <a:r>
            <a:rPr lang="pt-PT" sz="2000" b="0" i="0" dirty="0" err="1">
              <a:latin typeface="Roboto"/>
              <a:ea typeface="+mn-ea"/>
              <a:cs typeface="+mn-cs"/>
            </a:rPr>
            <a:t>present</a:t>
          </a:r>
          <a:r>
            <a:rPr lang="pt-PT" sz="2000" b="0" i="0" dirty="0">
              <a:latin typeface="Roboto"/>
              <a:ea typeface="+mn-ea"/>
              <a:cs typeface="+mn-cs"/>
            </a:rPr>
            <a:t> </a:t>
          </a:r>
          <a:r>
            <a:rPr lang="pt-PT" sz="2000" b="0" i="0" dirty="0" err="1">
              <a:latin typeface="Roboto"/>
              <a:ea typeface="+mn-ea"/>
              <a:cs typeface="+mn-cs"/>
            </a:rPr>
            <a:t>with</a:t>
          </a:r>
          <a:r>
            <a:rPr lang="pt-PT" sz="2000" b="0" i="0" dirty="0">
              <a:latin typeface="Roboto"/>
              <a:ea typeface="+mn-ea"/>
              <a:cs typeface="+mn-cs"/>
            </a:rPr>
            <a:t> </a:t>
          </a:r>
          <a:r>
            <a:rPr lang="pt-PT" sz="2000" b="0" i="0" dirty="0" err="1">
              <a:latin typeface="Roboto"/>
              <a:ea typeface="+mn-ea"/>
              <a:cs typeface="+mn-cs"/>
            </a:rPr>
            <a:t>minor</a:t>
          </a:r>
          <a:r>
            <a:rPr lang="pt-PT" sz="2000" b="0" i="0" dirty="0">
              <a:latin typeface="Roboto"/>
              <a:ea typeface="+mn-ea"/>
              <a:cs typeface="+mn-cs"/>
            </a:rPr>
            <a:t> injuries </a:t>
          </a:r>
          <a:r>
            <a:rPr lang="pt-PT" sz="2000" b="0" i="0" dirty="0" err="1">
              <a:latin typeface="Roboto"/>
              <a:ea typeface="+mn-ea"/>
              <a:cs typeface="+mn-cs"/>
            </a:rPr>
            <a:t>requiring</a:t>
          </a:r>
          <a:r>
            <a:rPr lang="pt-PT" sz="2000" b="0" i="0" dirty="0">
              <a:latin typeface="Roboto"/>
              <a:ea typeface="+mn-ea"/>
              <a:cs typeface="+mn-cs"/>
            </a:rPr>
            <a:t> </a:t>
          </a:r>
          <a:r>
            <a:rPr lang="pt-PT" sz="2000" b="0" i="0" dirty="0" err="1">
              <a:latin typeface="Roboto"/>
              <a:ea typeface="+mn-ea"/>
              <a:cs typeface="+mn-cs"/>
            </a:rPr>
            <a:t>dressings</a:t>
          </a:r>
          <a:endParaRPr lang="pt-PT" sz="2000" b="0" i="0" dirty="0">
            <a:latin typeface="Roboto"/>
            <a:ea typeface="+mn-ea"/>
            <a:cs typeface="+mn-cs"/>
          </a:endParaRPr>
        </a:p>
      </dgm:t>
    </dgm:pt>
    <dgm:pt modelId="{BE51B3DE-E4D6-7B47-8AA7-67D2F588FE2A}" type="parTrans" cxnId="{B4AD336E-7268-C741-B2AC-A68746FCBF94}">
      <dgm:prSet/>
      <dgm:spPr/>
      <dgm:t>
        <a:bodyPr/>
        <a:lstStyle/>
        <a:p>
          <a:endParaRPr lang="pt-PT" sz="2000"/>
        </a:p>
      </dgm:t>
    </dgm:pt>
    <dgm:pt modelId="{1CCCB2C6-ADE0-CC41-B3FF-A04C61EBDBCC}" type="sibTrans" cxnId="{B4AD336E-7268-C741-B2AC-A68746FCBF94}">
      <dgm:prSet/>
      <dgm:spPr/>
      <dgm:t>
        <a:bodyPr/>
        <a:lstStyle/>
        <a:p>
          <a:endParaRPr lang="pt-PT" sz="2000"/>
        </a:p>
      </dgm:t>
    </dgm:pt>
    <dgm:pt modelId="{FA2F7037-F1F6-594E-B438-8DADBB915436}">
      <dgm:prSet phldrT="[Texto]" custT="1"/>
      <dgm:spPr>
        <a:xfrm rot="5400000">
          <a:off x="-114429" y="1095962"/>
          <a:ext cx="1198977" cy="1008475"/>
        </a:xfrm>
        <a:solidFill>
          <a:srgbClr val="00B050">
            <a:alpha val="40000"/>
          </a:srgbClr>
        </a:solidFill>
      </dgm:spPr>
      <dgm:t>
        <a:bodyPr anchor="ctr" anchorCtr="0"/>
        <a:lstStyle/>
        <a:p>
          <a:pPr>
            <a:buNone/>
          </a:pPr>
          <a:r>
            <a:rPr lang="pt-PT" sz="2000" b="0" i="0" dirty="0" err="1">
              <a:latin typeface="Roboto"/>
              <a:ea typeface="+mn-ea"/>
              <a:cs typeface="+mn-cs"/>
            </a:rPr>
            <a:t>Orthopaedic</a:t>
          </a:r>
          <a:r>
            <a:rPr lang="pt-PT" sz="2000" b="0" i="0" dirty="0">
              <a:latin typeface="Roboto"/>
              <a:ea typeface="+mn-ea"/>
              <a:cs typeface="+mn-cs"/>
            </a:rPr>
            <a:t> </a:t>
          </a:r>
          <a:r>
            <a:rPr lang="pt-PT" sz="2000" b="0" i="0" dirty="0" err="1">
              <a:latin typeface="Roboto"/>
              <a:ea typeface="+mn-ea"/>
              <a:cs typeface="+mn-cs"/>
            </a:rPr>
            <a:t>examination</a:t>
          </a:r>
          <a:endParaRPr lang="pt-PT" sz="2000" b="0" i="0" dirty="0">
            <a:latin typeface="Roboto"/>
            <a:ea typeface="+mn-ea"/>
            <a:cs typeface="+mn-cs"/>
          </a:endParaRPr>
        </a:p>
      </dgm:t>
    </dgm:pt>
    <dgm:pt modelId="{B4692BCC-DA96-F942-820A-22A129DC313E}" type="parTrans" cxnId="{8DC01823-15CB-5042-8B06-41C4DC86E7CA}">
      <dgm:prSet/>
      <dgm:spPr/>
      <dgm:t>
        <a:bodyPr/>
        <a:lstStyle/>
        <a:p>
          <a:endParaRPr lang="pt-PT" sz="2000"/>
        </a:p>
      </dgm:t>
    </dgm:pt>
    <dgm:pt modelId="{39278A96-6713-6B48-8E74-F182DFB6260E}" type="sibTrans" cxnId="{8DC01823-15CB-5042-8B06-41C4DC86E7CA}">
      <dgm:prSet/>
      <dgm:spPr/>
      <dgm:t>
        <a:bodyPr/>
        <a:lstStyle/>
        <a:p>
          <a:endParaRPr lang="pt-PT" sz="2000"/>
        </a:p>
      </dgm:t>
    </dgm:pt>
    <dgm:pt modelId="{4BFA51A1-A3E3-EE47-B100-044626EAB411}">
      <dgm:prSet phldrT="[Texto]" custT="1"/>
      <dgm:spPr>
        <a:xfrm rot="5400000">
          <a:off x="2838591" y="-886940"/>
          <a:ext cx="779335" cy="4554637"/>
        </a:xfrm>
        <a:solidFill>
          <a:srgbClr val="00B050">
            <a:alpha val="40000"/>
          </a:srgbClr>
        </a:solidFill>
      </dgm:spPr>
      <dgm:t>
        <a:bodyPr/>
        <a:lstStyle/>
        <a:p>
          <a:pPr rtl="0">
            <a:buChar char="•"/>
          </a:pPr>
          <a:r>
            <a:rPr lang="pt-PT" sz="2000" b="0" i="0" dirty="0" err="1">
              <a:latin typeface="Roboto"/>
              <a:ea typeface="+mn-ea"/>
              <a:cs typeface="+mn-cs"/>
            </a:rPr>
            <a:t>Closed</a:t>
          </a:r>
          <a:r>
            <a:rPr lang="pt-PT" sz="2000" b="0" i="0" dirty="0">
              <a:latin typeface="Roboto"/>
              <a:ea typeface="+mn-ea"/>
              <a:cs typeface="+mn-cs"/>
            </a:rPr>
            <a:t> </a:t>
          </a:r>
          <a:r>
            <a:rPr lang="pt-PT" sz="2000" b="0" i="0" dirty="0" err="1">
              <a:latin typeface="Roboto"/>
              <a:ea typeface="+mn-ea"/>
              <a:cs typeface="+mn-cs"/>
            </a:rPr>
            <a:t>limb</a:t>
          </a:r>
          <a:r>
            <a:rPr lang="pt-PT" sz="2000" b="0" i="0" dirty="0">
              <a:latin typeface="Roboto"/>
              <a:ea typeface="+mn-ea"/>
              <a:cs typeface="+mn-cs"/>
            </a:rPr>
            <a:t> </a:t>
          </a:r>
          <a:r>
            <a:rPr lang="pt-PT" sz="2000" b="0" i="0" dirty="0" err="1">
              <a:latin typeface="Roboto"/>
              <a:ea typeface="+mn-ea"/>
              <a:cs typeface="+mn-cs"/>
            </a:rPr>
            <a:t>fractures</a:t>
          </a:r>
          <a:r>
            <a:rPr lang="pt-PT" sz="2000" b="0" i="0" dirty="0">
              <a:latin typeface="Roboto"/>
              <a:ea typeface="+mn-ea"/>
              <a:cs typeface="+mn-cs"/>
            </a:rPr>
            <a:t> </a:t>
          </a:r>
          <a:r>
            <a:rPr lang="pt-PT" sz="2000" b="0" i="0" dirty="0" err="1">
              <a:latin typeface="Roboto"/>
              <a:ea typeface="+mn-ea"/>
              <a:cs typeface="+mn-cs"/>
            </a:rPr>
            <a:t>should</a:t>
          </a:r>
          <a:r>
            <a:rPr lang="pt-PT" sz="2000" b="0" i="0" dirty="0">
              <a:latin typeface="Roboto"/>
              <a:ea typeface="+mn-ea"/>
              <a:cs typeface="+mn-cs"/>
            </a:rPr>
            <a:t> </a:t>
          </a:r>
          <a:r>
            <a:rPr lang="pt-PT" sz="2000" b="0" i="0" dirty="0" err="1">
              <a:latin typeface="Roboto"/>
              <a:ea typeface="+mn-ea"/>
              <a:cs typeface="+mn-cs"/>
            </a:rPr>
            <a:t>be</a:t>
          </a:r>
          <a:r>
            <a:rPr lang="pt-PT" sz="2000" b="0" i="0" dirty="0">
              <a:latin typeface="Roboto"/>
              <a:ea typeface="+mn-ea"/>
              <a:cs typeface="+mn-cs"/>
            </a:rPr>
            <a:t> </a:t>
          </a:r>
          <a:r>
            <a:rPr lang="pt-PT" sz="2000" b="0" i="0" dirty="0" err="1">
              <a:latin typeface="Roboto"/>
              <a:ea typeface="+mn-ea"/>
              <a:cs typeface="+mn-cs"/>
            </a:rPr>
            <a:t>reduced</a:t>
          </a:r>
          <a:r>
            <a:rPr lang="pt-PT" sz="2000" b="0" i="0" dirty="0">
              <a:latin typeface="Roboto"/>
              <a:ea typeface="+mn-ea"/>
              <a:cs typeface="+mn-cs"/>
            </a:rPr>
            <a:t>, </a:t>
          </a:r>
          <a:r>
            <a:rPr lang="pt-PT" sz="2000" b="0" i="0" dirty="0" err="1">
              <a:latin typeface="Roboto"/>
              <a:ea typeface="+mn-ea"/>
              <a:cs typeface="+mn-cs"/>
            </a:rPr>
            <a:t>stabilized</a:t>
          </a:r>
          <a:r>
            <a:rPr lang="pt-PT" sz="2000" b="0" i="0" dirty="0">
              <a:latin typeface="Roboto"/>
              <a:ea typeface="+mn-ea"/>
              <a:cs typeface="+mn-cs"/>
            </a:rPr>
            <a:t> </a:t>
          </a:r>
          <a:r>
            <a:rPr lang="pt-PT" sz="2000" b="0" i="0" dirty="0" err="1">
              <a:latin typeface="Roboto"/>
              <a:ea typeface="+mn-ea"/>
              <a:cs typeface="+mn-cs"/>
            </a:rPr>
            <a:t>and</a:t>
          </a:r>
          <a:r>
            <a:rPr lang="pt-PT" sz="2000" b="0" i="0" dirty="0">
              <a:latin typeface="Roboto"/>
              <a:ea typeface="+mn-ea"/>
              <a:cs typeface="+mn-cs"/>
            </a:rPr>
            <a:t> </a:t>
          </a:r>
          <a:r>
            <a:rPr lang="pt-PT" sz="2000" b="0" i="0" dirty="0" err="1">
              <a:latin typeface="Roboto"/>
              <a:ea typeface="+mn-ea"/>
              <a:cs typeface="+mn-cs"/>
            </a:rPr>
            <a:t>immobilized</a:t>
          </a:r>
          <a:endParaRPr lang="pt-PT" sz="2000" b="0" i="0" dirty="0">
            <a:latin typeface="Roboto"/>
            <a:ea typeface="+mn-ea"/>
            <a:cs typeface="+mn-cs"/>
          </a:endParaRPr>
        </a:p>
      </dgm:t>
    </dgm:pt>
    <dgm:pt modelId="{124AF534-8E50-2A43-8A8C-2E664AE490CE}" type="parTrans" cxnId="{BAD96698-5A41-D843-8235-9C4AE465F09B}">
      <dgm:prSet/>
      <dgm:spPr/>
      <dgm:t>
        <a:bodyPr/>
        <a:lstStyle/>
        <a:p>
          <a:endParaRPr lang="pt-PT" sz="2000"/>
        </a:p>
      </dgm:t>
    </dgm:pt>
    <dgm:pt modelId="{9CA20537-2135-2845-BDE1-A4E88B11B737}" type="sibTrans" cxnId="{BAD96698-5A41-D843-8235-9C4AE465F09B}">
      <dgm:prSet/>
      <dgm:spPr/>
      <dgm:t>
        <a:bodyPr/>
        <a:lstStyle/>
        <a:p>
          <a:endParaRPr lang="pt-PT" sz="2000"/>
        </a:p>
      </dgm:t>
    </dgm:pt>
    <dgm:pt modelId="{426BFBE0-3EC3-8A4B-873F-A0A3519288BC}">
      <dgm:prSet phldrT="[Texto]" custT="1"/>
      <dgm:spPr>
        <a:xfrm rot="5400000">
          <a:off x="-114429" y="2094256"/>
          <a:ext cx="1198977" cy="1008475"/>
        </a:xfrm>
        <a:solidFill>
          <a:srgbClr val="36EC54"/>
        </a:solidFill>
      </dgm:spPr>
      <dgm:t>
        <a:bodyPr anchor="ctr" anchorCtr="0"/>
        <a:lstStyle/>
        <a:p>
          <a:pPr>
            <a:buNone/>
          </a:pPr>
          <a:r>
            <a:rPr lang="pt-PT" sz="2000" b="0" i="0" dirty="0">
              <a:latin typeface="Roboto"/>
              <a:ea typeface="+mn-ea"/>
              <a:cs typeface="+mn-cs"/>
            </a:rPr>
            <a:t>ENT </a:t>
          </a:r>
          <a:r>
            <a:rPr lang="pt-PT" sz="2000" b="0" i="0" dirty="0" err="1">
              <a:latin typeface="Roboto"/>
              <a:ea typeface="+mn-ea"/>
              <a:cs typeface="+mn-cs"/>
            </a:rPr>
            <a:t>examination</a:t>
          </a:r>
          <a:endParaRPr lang="pt-PT" sz="2000" b="0" i="0" dirty="0">
            <a:latin typeface="Roboto"/>
            <a:ea typeface="+mn-ea"/>
            <a:cs typeface="+mn-cs"/>
          </a:endParaRPr>
        </a:p>
      </dgm:t>
    </dgm:pt>
    <dgm:pt modelId="{4562A226-F2AA-7E41-A8C0-4444F988E1C0}" type="parTrans" cxnId="{B5ADBEC0-5B74-074A-998B-8032A935E971}">
      <dgm:prSet/>
      <dgm:spPr/>
      <dgm:t>
        <a:bodyPr/>
        <a:lstStyle/>
        <a:p>
          <a:endParaRPr lang="pt-PT" sz="2000"/>
        </a:p>
      </dgm:t>
    </dgm:pt>
    <dgm:pt modelId="{B13CD7D0-D103-8940-9839-3DBBEF656494}" type="sibTrans" cxnId="{B5ADBEC0-5B74-074A-998B-8032A935E971}">
      <dgm:prSet/>
      <dgm:spPr/>
      <dgm:t>
        <a:bodyPr/>
        <a:lstStyle/>
        <a:p>
          <a:endParaRPr lang="pt-PT" sz="2000"/>
        </a:p>
      </dgm:t>
    </dgm:pt>
    <dgm:pt modelId="{509F138B-5365-1844-8543-2081B7C72D8C}">
      <dgm:prSet phldrT="[Texto]" custT="1"/>
      <dgm:spPr>
        <a:xfrm rot="5400000">
          <a:off x="2838591" y="111354"/>
          <a:ext cx="779335" cy="4554637"/>
        </a:xfrm>
        <a:solidFill>
          <a:srgbClr val="36EC54"/>
        </a:solidFill>
      </dgm:spPr>
      <dgm:t>
        <a:bodyPr anchor="ctr"/>
        <a:lstStyle/>
        <a:p>
          <a:pPr>
            <a:buChar char="•"/>
          </a:pPr>
          <a:r>
            <a:rPr lang="pt-PT" sz="2000" b="0" i="0" dirty="0" err="1">
              <a:latin typeface="Roboto"/>
              <a:ea typeface="+mn-ea"/>
              <a:cs typeface="+mn-cs"/>
            </a:rPr>
            <a:t>If</a:t>
          </a:r>
          <a:r>
            <a:rPr lang="pt-PT" sz="2000" b="0" i="0" dirty="0">
              <a:latin typeface="Roboto"/>
              <a:ea typeface="+mn-ea"/>
              <a:cs typeface="+mn-cs"/>
            </a:rPr>
            <a:t> </a:t>
          </a:r>
          <a:r>
            <a:rPr lang="pt-PT" sz="2000" b="0" i="0" dirty="0" err="1">
              <a:latin typeface="Roboto"/>
              <a:ea typeface="+mn-ea"/>
              <a:cs typeface="+mn-cs"/>
            </a:rPr>
            <a:t>the</a:t>
          </a:r>
          <a:r>
            <a:rPr lang="pt-PT" sz="2000" b="0" i="0" dirty="0">
              <a:latin typeface="Roboto"/>
              <a:ea typeface="+mn-ea"/>
              <a:cs typeface="+mn-cs"/>
            </a:rPr>
            <a:t> </a:t>
          </a:r>
          <a:r>
            <a:rPr lang="pt-PT" sz="2000" b="0" i="0" dirty="0" err="1">
              <a:latin typeface="Roboto"/>
              <a:ea typeface="+mn-ea"/>
              <a:cs typeface="+mn-cs"/>
            </a:rPr>
            <a:t>mechanism</a:t>
          </a:r>
          <a:r>
            <a:rPr lang="pt-PT" sz="2000" b="0" i="0" dirty="0">
              <a:latin typeface="Roboto"/>
              <a:ea typeface="+mn-ea"/>
              <a:cs typeface="+mn-cs"/>
            </a:rPr>
            <a:t> </a:t>
          </a:r>
          <a:r>
            <a:rPr lang="pt-PT" sz="2000" b="0" i="0" dirty="0" err="1">
              <a:latin typeface="Roboto"/>
              <a:ea typeface="+mn-ea"/>
              <a:cs typeface="+mn-cs"/>
            </a:rPr>
            <a:t>of</a:t>
          </a:r>
          <a:r>
            <a:rPr lang="pt-PT" sz="2000" b="0" i="0" dirty="0">
              <a:latin typeface="Roboto"/>
              <a:ea typeface="+mn-ea"/>
              <a:cs typeface="+mn-cs"/>
            </a:rPr>
            <a:t> </a:t>
          </a:r>
          <a:r>
            <a:rPr lang="pt-PT" sz="2000" b="0" i="0" dirty="0" err="1">
              <a:latin typeface="Roboto"/>
              <a:ea typeface="+mn-ea"/>
              <a:cs typeface="+mn-cs"/>
            </a:rPr>
            <a:t>injury</a:t>
          </a:r>
          <a:r>
            <a:rPr lang="pt-PT" sz="2000" b="0" i="0" dirty="0">
              <a:latin typeface="Roboto"/>
              <a:ea typeface="+mn-ea"/>
              <a:cs typeface="+mn-cs"/>
            </a:rPr>
            <a:t> </a:t>
          </a:r>
          <a:r>
            <a:rPr lang="pt-PT" sz="2000" b="0" i="0" dirty="0" err="1">
              <a:latin typeface="Roboto"/>
              <a:ea typeface="+mn-ea"/>
              <a:cs typeface="+mn-cs"/>
            </a:rPr>
            <a:t>includes</a:t>
          </a:r>
          <a:r>
            <a:rPr lang="pt-PT" sz="2000" b="0" i="0" dirty="0">
              <a:latin typeface="Roboto"/>
              <a:ea typeface="+mn-ea"/>
              <a:cs typeface="+mn-cs"/>
            </a:rPr>
            <a:t> </a:t>
          </a:r>
          <a:r>
            <a:rPr lang="pt-PT" sz="2000" b="0" i="0" dirty="0" err="1">
              <a:latin typeface="Roboto"/>
              <a:ea typeface="+mn-ea"/>
              <a:cs typeface="+mn-cs"/>
            </a:rPr>
            <a:t>blast</a:t>
          </a:r>
          <a:r>
            <a:rPr lang="pt-PT" sz="2000" b="0" i="0" dirty="0">
              <a:latin typeface="Roboto"/>
              <a:ea typeface="+mn-ea"/>
              <a:cs typeface="+mn-cs"/>
            </a:rPr>
            <a:t>...</a:t>
          </a:r>
        </a:p>
      </dgm:t>
    </dgm:pt>
    <dgm:pt modelId="{EBCAB347-08C5-6744-8E1D-33BC19D891C2}" type="parTrans" cxnId="{8C8A433D-F051-0D44-BF56-B08B9AE16F93}">
      <dgm:prSet/>
      <dgm:spPr/>
      <dgm:t>
        <a:bodyPr/>
        <a:lstStyle/>
        <a:p>
          <a:endParaRPr lang="pt-PT" sz="2000"/>
        </a:p>
      </dgm:t>
    </dgm:pt>
    <dgm:pt modelId="{E48CBA6F-34CC-0E4A-85BC-EE9421CE4B53}" type="sibTrans" cxnId="{8C8A433D-F051-0D44-BF56-B08B9AE16F93}">
      <dgm:prSet/>
      <dgm:spPr/>
      <dgm:t>
        <a:bodyPr/>
        <a:lstStyle/>
        <a:p>
          <a:endParaRPr lang="pt-PT" sz="2000"/>
        </a:p>
      </dgm:t>
    </dgm:pt>
    <dgm:pt modelId="{E121F52F-06A4-004B-B399-E007F82D59F6}">
      <dgm:prSet phldrT="[Texto]" custT="1"/>
      <dgm:spPr>
        <a:xfrm rot="5400000">
          <a:off x="2838591" y="111354"/>
          <a:ext cx="779335" cy="4554637"/>
        </a:xfrm>
        <a:solidFill>
          <a:srgbClr val="47D410"/>
        </a:solidFill>
      </dgm:spPr>
      <dgm:t>
        <a:bodyPr anchor="ctr"/>
        <a:lstStyle/>
        <a:p>
          <a:pPr rtl="0"/>
          <a:r>
            <a:rPr lang="en-US" sz="2000" b="0" i="0" dirty="0">
              <a:latin typeface="Roboto"/>
              <a:ea typeface="Roboto"/>
              <a:cs typeface="Calibri"/>
            </a:rPr>
            <a:t>Psychosocial support </a:t>
          </a:r>
          <a:endParaRPr lang="pt-PT" sz="2000" b="0" i="0" dirty="0">
            <a:latin typeface="Roboto" panose="02000000000000000000" pitchFamily="2" charset="0"/>
            <a:ea typeface="+mn-ea"/>
            <a:cs typeface="Calibri" panose="020F0502020204030204" pitchFamily="34" charset="0"/>
          </a:endParaRPr>
        </a:p>
      </dgm:t>
    </dgm:pt>
    <dgm:pt modelId="{828830C6-51D2-FE4F-B5A3-C7E9E6D2CE6B}" type="parTrans" cxnId="{4F8522A2-7789-264C-9031-40BAE9301A38}">
      <dgm:prSet/>
      <dgm:spPr/>
      <dgm:t>
        <a:bodyPr/>
        <a:lstStyle/>
        <a:p>
          <a:endParaRPr lang="pt-PT"/>
        </a:p>
      </dgm:t>
    </dgm:pt>
    <dgm:pt modelId="{F16318A8-1681-FA46-B941-E5F20FE9257A}" type="sibTrans" cxnId="{4F8522A2-7789-264C-9031-40BAE9301A38}">
      <dgm:prSet/>
      <dgm:spPr/>
      <dgm:t>
        <a:bodyPr/>
        <a:lstStyle/>
        <a:p>
          <a:endParaRPr lang="pt-PT"/>
        </a:p>
      </dgm:t>
    </dgm:pt>
    <dgm:pt modelId="{846641C7-27BB-6B4A-8C5E-161973A94F6C}">
      <dgm:prSet phldrT="[Texto]" custT="1"/>
      <dgm:spPr>
        <a:xfrm rot="5400000">
          <a:off x="2838591" y="111354"/>
          <a:ext cx="779335" cy="4554637"/>
        </a:xfrm>
        <a:solidFill>
          <a:srgbClr val="47D410"/>
        </a:solidFill>
      </dgm:spPr>
      <dgm:t>
        <a:bodyPr anchor="ctr"/>
        <a:lstStyle/>
        <a:p>
          <a:pPr rtl="0"/>
          <a:r>
            <a:rPr lang="pt-PT" sz="2000" b="0" i="0" dirty="0">
              <a:latin typeface="Roboto"/>
              <a:ea typeface="+mn-ea"/>
              <a:cs typeface="+mn-cs"/>
            </a:rPr>
            <a:t>Some </a:t>
          </a:r>
          <a:r>
            <a:rPr lang="pt-PT" sz="2000" b="0" i="0" dirty="0" err="1">
              <a:latin typeface="Roboto"/>
              <a:ea typeface="+mn-ea"/>
              <a:cs typeface="+mn-cs"/>
            </a:rPr>
            <a:t>patients</a:t>
          </a:r>
          <a:r>
            <a:rPr lang="pt-PT" sz="2000" b="0" i="0" dirty="0">
              <a:latin typeface="Roboto"/>
              <a:ea typeface="+mn-ea"/>
              <a:cs typeface="+mn-cs"/>
            </a:rPr>
            <a:t> </a:t>
          </a:r>
          <a:r>
            <a:rPr lang="pt-PT" sz="2000" b="0" i="0" dirty="0" err="1">
              <a:latin typeface="Roboto"/>
              <a:ea typeface="+mn-ea"/>
              <a:cs typeface="+mn-cs"/>
            </a:rPr>
            <a:t>will</a:t>
          </a:r>
          <a:r>
            <a:rPr lang="pt-PT" sz="2000" b="0" i="0" dirty="0">
              <a:latin typeface="Roboto"/>
              <a:ea typeface="+mn-ea"/>
              <a:cs typeface="+mn-cs"/>
            </a:rPr>
            <a:t> </a:t>
          </a:r>
          <a:r>
            <a:rPr lang="pt-PT" sz="2000" b="0" i="0" dirty="0" err="1">
              <a:latin typeface="Roboto"/>
              <a:ea typeface="+mn-ea"/>
              <a:cs typeface="+mn-cs"/>
            </a:rPr>
            <a:t>require</a:t>
          </a:r>
          <a:r>
            <a:rPr lang="pt-PT" sz="2000" b="0" i="0" dirty="0">
              <a:latin typeface="Roboto"/>
              <a:ea typeface="+mn-ea"/>
              <a:cs typeface="+mn-cs"/>
            </a:rPr>
            <a:t> </a:t>
          </a:r>
          <a:r>
            <a:rPr lang="pt-PT" sz="2000" b="0" i="0" dirty="0" err="1">
              <a:latin typeface="Roboto"/>
              <a:ea typeface="+mn-ea"/>
              <a:cs typeface="+mn-cs"/>
            </a:rPr>
            <a:t>psychosocial</a:t>
          </a:r>
          <a:r>
            <a:rPr lang="pt-PT" sz="2000" b="0" i="0" dirty="0">
              <a:latin typeface="Roboto"/>
              <a:ea typeface="+mn-ea"/>
              <a:cs typeface="+mn-cs"/>
            </a:rPr>
            <a:t> </a:t>
          </a:r>
          <a:r>
            <a:rPr lang="pt-PT" sz="2000" b="0" i="0" dirty="0" err="1">
              <a:latin typeface="Roboto"/>
              <a:ea typeface="+mn-ea"/>
              <a:cs typeface="+mn-cs"/>
            </a:rPr>
            <a:t>support</a:t>
          </a:r>
          <a:r>
            <a:rPr lang="pt-PT" sz="2000" b="0" i="0" dirty="0">
              <a:latin typeface="Roboto"/>
              <a:ea typeface="+mn-ea"/>
              <a:cs typeface="+mn-cs"/>
            </a:rPr>
            <a:t> </a:t>
          </a:r>
          <a:r>
            <a:rPr lang="pt-PT" sz="2000" b="0" i="0" dirty="0" err="1">
              <a:latin typeface="Roboto"/>
              <a:ea typeface="+mn-ea"/>
              <a:cs typeface="+mn-cs"/>
            </a:rPr>
            <a:t>or</a:t>
          </a:r>
          <a:r>
            <a:rPr lang="pt-PT" sz="2000" b="0" i="0" dirty="0">
              <a:latin typeface="Roboto"/>
              <a:ea typeface="+mn-ea"/>
              <a:cs typeface="+mn-cs"/>
            </a:rPr>
            <a:t> follow-up</a:t>
          </a:r>
        </a:p>
      </dgm:t>
    </dgm:pt>
    <dgm:pt modelId="{77EB4986-3D93-D540-B64D-615E146C3EFA}" type="parTrans" cxnId="{B0A9A796-717C-C244-8CE0-FBA4222DC5D1}">
      <dgm:prSet/>
      <dgm:spPr/>
      <dgm:t>
        <a:bodyPr/>
        <a:lstStyle/>
        <a:p>
          <a:endParaRPr lang="pt-PT"/>
        </a:p>
      </dgm:t>
    </dgm:pt>
    <dgm:pt modelId="{452BD4F1-48BD-8A4A-8687-2F63B8D9371E}" type="sibTrans" cxnId="{B0A9A796-717C-C244-8CE0-FBA4222DC5D1}">
      <dgm:prSet/>
      <dgm:spPr/>
      <dgm:t>
        <a:bodyPr/>
        <a:lstStyle/>
        <a:p>
          <a:endParaRPr lang="pt-PT"/>
        </a:p>
      </dgm:t>
    </dgm:pt>
    <dgm:pt modelId="{A2991092-4A73-0342-8B94-68D7931A2343}" type="pres">
      <dgm:prSet presAssocID="{541508E8-AAD4-C94A-AC23-4CC072592870}" presName="Name0" presStyleCnt="0">
        <dgm:presLayoutVars>
          <dgm:dir/>
          <dgm:resizeHandles val="exact"/>
        </dgm:presLayoutVars>
      </dgm:prSet>
      <dgm:spPr/>
    </dgm:pt>
    <dgm:pt modelId="{7C67FD6D-674A-8D4A-9254-881B7677D647}" type="pres">
      <dgm:prSet presAssocID="{4ACDFEBC-1CDB-D141-96CC-EF741677D901}" presName="composite" presStyleCnt="0"/>
      <dgm:spPr/>
    </dgm:pt>
    <dgm:pt modelId="{C664B277-ED0F-9046-BD37-C8B9820715FB}" type="pres">
      <dgm:prSet presAssocID="{4ACDFEBC-1CDB-D141-96CC-EF741677D901}" presName="rect1" presStyleLbl="trAlignAcc1" presStyleIdx="0" presStyleCnt="4">
        <dgm:presLayoutVars>
          <dgm:bulletEnabled val="1"/>
        </dgm:presLayoutVars>
      </dgm:prSet>
      <dgm:spPr/>
    </dgm:pt>
    <dgm:pt modelId="{1876CC18-0B77-8A41-B8BD-751C56F4FCFE}" type="pres">
      <dgm:prSet presAssocID="{4ACDFEBC-1CDB-D141-96CC-EF741677D901}" presName="rect2" presStyleLbl="fgImgPlace1" presStyleIdx="0" presStyleCnt="4" custScaleX="119219" custScaleY="88549"/>
      <dgm:spPr>
        <a:blipFill>
          <a:blip xmlns:r="http://schemas.openxmlformats.org/officeDocument/2006/relationships" r:embed="rId1"/>
          <a:stretch>
            <a:fillRect l="2500" t="2000" r="2500"/>
          </a:stretch>
        </a:blip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0D978875-11DD-2B44-81D8-B2C862C2CDA4}" type="pres">
      <dgm:prSet presAssocID="{82DE8168-0E03-8345-A45B-09431D9BC77E}" presName="sibTrans" presStyleCnt="0"/>
      <dgm:spPr/>
    </dgm:pt>
    <dgm:pt modelId="{A99D5EAB-5224-2847-97C7-F42D03D8778B}" type="pres">
      <dgm:prSet presAssocID="{FA2F7037-F1F6-594E-B438-8DADBB915436}" presName="composite" presStyleCnt="0"/>
      <dgm:spPr/>
    </dgm:pt>
    <dgm:pt modelId="{EE29833E-050E-5142-B4D1-76BEB3DAE351}" type="pres">
      <dgm:prSet presAssocID="{FA2F7037-F1F6-594E-B438-8DADBB915436}" presName="rect1" presStyleLbl="trAlignAcc1" presStyleIdx="1" presStyleCnt="4">
        <dgm:presLayoutVars>
          <dgm:bulletEnabled val="1"/>
        </dgm:presLayoutVars>
      </dgm:prSet>
      <dgm:spPr/>
    </dgm:pt>
    <dgm:pt modelId="{391C5034-021B-AD42-9D55-FDDE67CC392D}" type="pres">
      <dgm:prSet presAssocID="{FA2F7037-F1F6-594E-B438-8DADBB915436}" presName="rect2" presStyleLbl="fgImgPlace1" presStyleIdx="1" presStyleCnt="4" custScaleX="114580" custScaleY="88549"/>
      <dgm:spPr>
        <a:blipFill>
          <a:blip xmlns:r="http://schemas.openxmlformats.org/officeDocument/2006/relationships" r:embed="rId2"/>
          <a:stretch>
            <a:fillRect l="2500" t="2000" r="2500"/>
          </a:stretch>
        </a:blip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872911AD-F44E-1143-9BD5-2093D7864707}" type="pres">
      <dgm:prSet presAssocID="{39278A96-6713-6B48-8E74-F182DFB6260E}" presName="sibTrans" presStyleCnt="0"/>
      <dgm:spPr/>
    </dgm:pt>
    <dgm:pt modelId="{B1260C28-EB22-2B49-8642-2523D3C0A9DA}" type="pres">
      <dgm:prSet presAssocID="{426BFBE0-3EC3-8A4B-873F-A0A3519288BC}" presName="composite" presStyleCnt="0"/>
      <dgm:spPr/>
    </dgm:pt>
    <dgm:pt modelId="{33C1EAF6-35ED-0445-B859-E4C0BCC02A1F}" type="pres">
      <dgm:prSet presAssocID="{426BFBE0-3EC3-8A4B-873F-A0A3519288BC}" presName="rect1" presStyleLbl="trAlignAcc1" presStyleIdx="2" presStyleCnt="4">
        <dgm:presLayoutVars>
          <dgm:bulletEnabled val="1"/>
        </dgm:presLayoutVars>
      </dgm:prSet>
      <dgm:spPr/>
    </dgm:pt>
    <dgm:pt modelId="{27A56CF9-A567-E24F-8EF8-3E14A3A7C618}" type="pres">
      <dgm:prSet presAssocID="{426BFBE0-3EC3-8A4B-873F-A0A3519288BC}" presName="rect2" presStyleLbl="fgImgPlace1" presStyleIdx="2" presStyleCnt="4" custScaleX="116232" custScaleY="88549"/>
      <dgm:spPr>
        <a:blipFill>
          <a:blip xmlns:r="http://schemas.openxmlformats.org/officeDocument/2006/relationships" r:embed="rId3"/>
          <a:stretch>
            <a:fillRect l="2500" t="2000" r="2500"/>
          </a:stretch>
        </a:blip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AA4C4B5C-09A0-1948-A1CA-591F7FBB554C}" type="pres">
      <dgm:prSet presAssocID="{B13CD7D0-D103-8940-9839-3DBBEF656494}" presName="sibTrans" presStyleCnt="0"/>
      <dgm:spPr/>
    </dgm:pt>
    <dgm:pt modelId="{F8A55484-8BEB-0643-8E0B-2BEFF2A7B308}" type="pres">
      <dgm:prSet presAssocID="{E121F52F-06A4-004B-B399-E007F82D59F6}" presName="composite" presStyleCnt="0"/>
      <dgm:spPr/>
    </dgm:pt>
    <dgm:pt modelId="{C5AE90AF-23EA-C040-9367-885F809C36F1}" type="pres">
      <dgm:prSet presAssocID="{E121F52F-06A4-004B-B399-E007F82D59F6}" presName="rect1" presStyleLbl="trAlignAcc1" presStyleIdx="3" presStyleCnt="4">
        <dgm:presLayoutVars>
          <dgm:bulletEnabled val="1"/>
        </dgm:presLayoutVars>
      </dgm:prSet>
      <dgm:spPr/>
    </dgm:pt>
    <dgm:pt modelId="{3EE82B56-5F54-A840-9AC2-4C98AA729E5E}" type="pres">
      <dgm:prSet presAssocID="{E121F52F-06A4-004B-B399-E007F82D59F6}" presName="rect2" presStyleLbl="fgImgPlace1" presStyleIdx="3" presStyleCnt="4" custScaleX="114463" custScaleY="88549"/>
      <dgm:spPr>
        <a:blipFill>
          <a:blip xmlns:r="http://schemas.openxmlformats.org/officeDocument/2006/relationships" r:embed="rId4"/>
          <a:stretch>
            <a:fillRect l="2500" t="2000" r="2500"/>
          </a:stretch>
        </a:blip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</dgm:ptLst>
  <dgm:cxnLst>
    <dgm:cxn modelId="{8DC01823-15CB-5042-8B06-41C4DC86E7CA}" srcId="{541508E8-AAD4-C94A-AC23-4CC072592870}" destId="{FA2F7037-F1F6-594E-B438-8DADBB915436}" srcOrd="1" destOrd="0" parTransId="{B4692BCC-DA96-F942-820A-22A129DC313E}" sibTransId="{39278A96-6713-6B48-8E74-F182DFB6260E}"/>
    <dgm:cxn modelId="{76AA282A-3EF6-2741-BFE0-EB054FCC3A2D}" type="presOf" srcId="{FA2F7037-F1F6-594E-B438-8DADBB915436}" destId="{EE29833E-050E-5142-B4D1-76BEB3DAE351}" srcOrd="0" destOrd="0" presId="urn:microsoft.com/office/officeart/2008/layout/PictureStrips"/>
    <dgm:cxn modelId="{8C8A433D-F051-0D44-BF56-B08B9AE16F93}" srcId="{426BFBE0-3EC3-8A4B-873F-A0A3519288BC}" destId="{509F138B-5365-1844-8543-2081B7C72D8C}" srcOrd="0" destOrd="0" parTransId="{EBCAB347-08C5-6744-8E1D-33BC19D891C2}" sibTransId="{E48CBA6F-34CC-0E4A-85BC-EE9421CE4B53}"/>
    <dgm:cxn modelId="{B4AD336E-7268-C741-B2AC-A68746FCBF94}" srcId="{4ACDFEBC-1CDB-D141-96CC-EF741677D901}" destId="{2BA31DEF-C91D-DF40-B128-66AD211F241B}" srcOrd="0" destOrd="0" parTransId="{BE51B3DE-E4D6-7B47-8AA7-67D2F588FE2A}" sibTransId="{1CCCB2C6-ADE0-CC41-B3FF-A04C61EBDBCC}"/>
    <dgm:cxn modelId="{943DFF7C-D590-C042-A31A-4794C8BE4E09}" srcId="{541508E8-AAD4-C94A-AC23-4CC072592870}" destId="{4ACDFEBC-1CDB-D141-96CC-EF741677D901}" srcOrd="0" destOrd="0" parTransId="{CF8DA455-FC2E-9F4C-94CE-0061795A65EF}" sibTransId="{82DE8168-0E03-8345-A45B-09431D9BC77E}"/>
    <dgm:cxn modelId="{1EC4A58A-544E-ED41-B52B-9552D499F73F}" type="presOf" srcId="{509F138B-5365-1844-8543-2081B7C72D8C}" destId="{33C1EAF6-35ED-0445-B859-E4C0BCC02A1F}" srcOrd="0" destOrd="1" presId="urn:microsoft.com/office/officeart/2008/layout/PictureStrips"/>
    <dgm:cxn modelId="{80B2148C-7FDA-B74F-9C91-B356E33B559E}" type="presOf" srcId="{846641C7-27BB-6B4A-8C5E-161973A94F6C}" destId="{C5AE90AF-23EA-C040-9367-885F809C36F1}" srcOrd="0" destOrd="1" presId="urn:microsoft.com/office/officeart/2008/layout/PictureStrips"/>
    <dgm:cxn modelId="{B0A9A796-717C-C244-8CE0-FBA4222DC5D1}" srcId="{E121F52F-06A4-004B-B399-E007F82D59F6}" destId="{846641C7-27BB-6B4A-8C5E-161973A94F6C}" srcOrd="0" destOrd="0" parTransId="{77EB4986-3D93-D540-B64D-615E146C3EFA}" sibTransId="{452BD4F1-48BD-8A4A-8687-2F63B8D9371E}"/>
    <dgm:cxn modelId="{BAD96698-5A41-D843-8235-9C4AE465F09B}" srcId="{FA2F7037-F1F6-594E-B438-8DADBB915436}" destId="{4BFA51A1-A3E3-EE47-B100-044626EAB411}" srcOrd="0" destOrd="0" parTransId="{124AF534-8E50-2A43-8A8C-2E664AE490CE}" sibTransId="{9CA20537-2135-2845-BDE1-A4E88B11B737}"/>
    <dgm:cxn modelId="{4F8522A2-7789-264C-9031-40BAE9301A38}" srcId="{541508E8-AAD4-C94A-AC23-4CC072592870}" destId="{E121F52F-06A4-004B-B399-E007F82D59F6}" srcOrd="3" destOrd="0" parTransId="{828830C6-51D2-FE4F-B5A3-C7E9E6D2CE6B}" sibTransId="{F16318A8-1681-FA46-B941-E5F20FE9257A}"/>
    <dgm:cxn modelId="{328AB4B5-BBDF-C049-B5DF-63B387090D21}" type="presOf" srcId="{4ACDFEBC-1CDB-D141-96CC-EF741677D901}" destId="{C664B277-ED0F-9046-BD37-C8B9820715FB}" srcOrd="0" destOrd="0" presId="urn:microsoft.com/office/officeart/2008/layout/PictureStrips"/>
    <dgm:cxn modelId="{4C772DB6-DD83-B440-908C-FEFADA3E8ED7}" type="presOf" srcId="{E121F52F-06A4-004B-B399-E007F82D59F6}" destId="{C5AE90AF-23EA-C040-9367-885F809C36F1}" srcOrd="0" destOrd="0" presId="urn:microsoft.com/office/officeart/2008/layout/PictureStrips"/>
    <dgm:cxn modelId="{B5ADBEC0-5B74-074A-998B-8032A935E971}" srcId="{541508E8-AAD4-C94A-AC23-4CC072592870}" destId="{426BFBE0-3EC3-8A4B-873F-A0A3519288BC}" srcOrd="2" destOrd="0" parTransId="{4562A226-F2AA-7E41-A8C0-4444F988E1C0}" sibTransId="{B13CD7D0-D103-8940-9839-3DBBEF656494}"/>
    <dgm:cxn modelId="{1CCD35DD-5D71-B849-9BBA-E7A1D93F31A3}" type="presOf" srcId="{426BFBE0-3EC3-8A4B-873F-A0A3519288BC}" destId="{33C1EAF6-35ED-0445-B859-E4C0BCC02A1F}" srcOrd="0" destOrd="0" presId="urn:microsoft.com/office/officeart/2008/layout/PictureStrips"/>
    <dgm:cxn modelId="{89C0D4F7-B441-1441-B397-B71601686600}" type="presOf" srcId="{2BA31DEF-C91D-DF40-B128-66AD211F241B}" destId="{C664B277-ED0F-9046-BD37-C8B9820715FB}" srcOrd="0" destOrd="1" presId="urn:microsoft.com/office/officeart/2008/layout/PictureStrips"/>
    <dgm:cxn modelId="{9CC0D7F7-AA2C-8141-A0AC-A1F3112A5924}" type="presOf" srcId="{4BFA51A1-A3E3-EE47-B100-044626EAB411}" destId="{EE29833E-050E-5142-B4D1-76BEB3DAE351}" srcOrd="0" destOrd="1" presId="urn:microsoft.com/office/officeart/2008/layout/PictureStrips"/>
    <dgm:cxn modelId="{44D94EFF-F078-C846-9632-D4A737F044E2}" type="presOf" srcId="{541508E8-AAD4-C94A-AC23-4CC072592870}" destId="{A2991092-4A73-0342-8B94-68D7931A2343}" srcOrd="0" destOrd="0" presId="urn:microsoft.com/office/officeart/2008/layout/PictureStrips"/>
    <dgm:cxn modelId="{DECF6F2E-08C9-CA43-9E48-8F1744F83D7F}" type="presParOf" srcId="{A2991092-4A73-0342-8B94-68D7931A2343}" destId="{7C67FD6D-674A-8D4A-9254-881B7677D647}" srcOrd="0" destOrd="0" presId="urn:microsoft.com/office/officeart/2008/layout/PictureStrips"/>
    <dgm:cxn modelId="{BB52BD4F-7CD4-2D4C-B929-E9CE9B0E2DF4}" type="presParOf" srcId="{7C67FD6D-674A-8D4A-9254-881B7677D647}" destId="{C664B277-ED0F-9046-BD37-C8B9820715FB}" srcOrd="0" destOrd="0" presId="urn:microsoft.com/office/officeart/2008/layout/PictureStrips"/>
    <dgm:cxn modelId="{AEEF5605-6217-7544-BA41-CF6DA345F118}" type="presParOf" srcId="{7C67FD6D-674A-8D4A-9254-881B7677D647}" destId="{1876CC18-0B77-8A41-B8BD-751C56F4FCFE}" srcOrd="1" destOrd="0" presId="urn:microsoft.com/office/officeart/2008/layout/PictureStrips"/>
    <dgm:cxn modelId="{1799EC6D-D6A8-6D4B-8EFB-B7AAE35AA430}" type="presParOf" srcId="{A2991092-4A73-0342-8B94-68D7931A2343}" destId="{0D978875-11DD-2B44-81D8-B2C862C2CDA4}" srcOrd="1" destOrd="0" presId="urn:microsoft.com/office/officeart/2008/layout/PictureStrips"/>
    <dgm:cxn modelId="{42E41C7F-695A-A44A-98E8-126B397248C7}" type="presParOf" srcId="{A2991092-4A73-0342-8B94-68D7931A2343}" destId="{A99D5EAB-5224-2847-97C7-F42D03D8778B}" srcOrd="2" destOrd="0" presId="urn:microsoft.com/office/officeart/2008/layout/PictureStrips"/>
    <dgm:cxn modelId="{93A551B7-E5AA-264C-8F5C-898A264AF51D}" type="presParOf" srcId="{A99D5EAB-5224-2847-97C7-F42D03D8778B}" destId="{EE29833E-050E-5142-B4D1-76BEB3DAE351}" srcOrd="0" destOrd="0" presId="urn:microsoft.com/office/officeart/2008/layout/PictureStrips"/>
    <dgm:cxn modelId="{508CF1AE-8B15-CC4E-809E-8B3F21CB0E2A}" type="presParOf" srcId="{A99D5EAB-5224-2847-97C7-F42D03D8778B}" destId="{391C5034-021B-AD42-9D55-FDDE67CC392D}" srcOrd="1" destOrd="0" presId="urn:microsoft.com/office/officeart/2008/layout/PictureStrips"/>
    <dgm:cxn modelId="{B25EDBA8-48E2-E841-8940-0E091231BA36}" type="presParOf" srcId="{A2991092-4A73-0342-8B94-68D7931A2343}" destId="{872911AD-F44E-1143-9BD5-2093D7864707}" srcOrd="3" destOrd="0" presId="urn:microsoft.com/office/officeart/2008/layout/PictureStrips"/>
    <dgm:cxn modelId="{17A242EF-4DDE-B142-BC71-1CDC1CF503CD}" type="presParOf" srcId="{A2991092-4A73-0342-8B94-68D7931A2343}" destId="{B1260C28-EB22-2B49-8642-2523D3C0A9DA}" srcOrd="4" destOrd="0" presId="urn:microsoft.com/office/officeart/2008/layout/PictureStrips"/>
    <dgm:cxn modelId="{5EB5332E-94F2-BD43-83AF-4EE5FA5E6D90}" type="presParOf" srcId="{B1260C28-EB22-2B49-8642-2523D3C0A9DA}" destId="{33C1EAF6-35ED-0445-B859-E4C0BCC02A1F}" srcOrd="0" destOrd="0" presId="urn:microsoft.com/office/officeart/2008/layout/PictureStrips"/>
    <dgm:cxn modelId="{CE8FE54C-F093-E149-8C63-8679210DBF93}" type="presParOf" srcId="{B1260C28-EB22-2B49-8642-2523D3C0A9DA}" destId="{27A56CF9-A567-E24F-8EF8-3E14A3A7C618}" srcOrd="1" destOrd="0" presId="urn:microsoft.com/office/officeart/2008/layout/PictureStrips"/>
    <dgm:cxn modelId="{28000A55-9807-D641-BC17-0E3C2A83A2B8}" type="presParOf" srcId="{A2991092-4A73-0342-8B94-68D7931A2343}" destId="{AA4C4B5C-09A0-1948-A1CA-591F7FBB554C}" srcOrd="5" destOrd="0" presId="urn:microsoft.com/office/officeart/2008/layout/PictureStrips"/>
    <dgm:cxn modelId="{3E44B588-CA03-584F-A0BC-3B6023237DA5}" type="presParOf" srcId="{A2991092-4A73-0342-8B94-68D7931A2343}" destId="{F8A55484-8BEB-0643-8E0B-2BEFF2A7B308}" srcOrd="6" destOrd="0" presId="urn:microsoft.com/office/officeart/2008/layout/PictureStrips"/>
    <dgm:cxn modelId="{A605FAA9-9CA0-8F46-A5D1-EBAD5A7735C3}" type="presParOf" srcId="{F8A55484-8BEB-0643-8E0B-2BEFF2A7B308}" destId="{C5AE90AF-23EA-C040-9367-885F809C36F1}" srcOrd="0" destOrd="0" presId="urn:microsoft.com/office/officeart/2008/layout/PictureStrips"/>
    <dgm:cxn modelId="{0C36F4F4-A1F2-B640-BC05-4473CB528E21}" type="presParOf" srcId="{F8A55484-8BEB-0643-8E0B-2BEFF2A7B308}" destId="{3EE82B56-5F54-A840-9AC2-4C98AA729E5E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C7ADD7D-A360-497B-AA59-BE1E60737D53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9AE60AF-AAAB-4911-998B-7AF8C75BB375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/>
            <a:t>Use the playing cards and your supply checklist to assemble your </a:t>
          </a:r>
          <a:r>
            <a:rPr lang="en-GB" b="1" dirty="0"/>
            <a:t>Green zone kit</a:t>
          </a:r>
          <a:endParaRPr lang="en-US" dirty="0"/>
        </a:p>
      </dgm:t>
    </dgm:pt>
    <dgm:pt modelId="{BC95A009-27D9-44BC-ADE9-6DC01D8AFDB4}" type="parTrans" cxnId="{991B7888-5302-4E9C-8F41-0CF26203B10C}">
      <dgm:prSet/>
      <dgm:spPr/>
      <dgm:t>
        <a:bodyPr/>
        <a:lstStyle/>
        <a:p>
          <a:endParaRPr lang="en-US"/>
        </a:p>
      </dgm:t>
    </dgm:pt>
    <dgm:pt modelId="{73AF4A4D-69B5-49E0-B68E-39EA4D7B42CE}" type="sibTrans" cxnId="{991B7888-5302-4E9C-8F41-0CF26203B10C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BD29BE29-8299-408C-8C03-A560C7CA2583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/>
            <a:t>Share the cards between all the members of your team and create a pile with the selected items</a:t>
          </a:r>
          <a:endParaRPr lang="en-US" dirty="0"/>
        </a:p>
      </dgm:t>
    </dgm:pt>
    <dgm:pt modelId="{1ECC1A6D-AC28-4315-9ADF-5BB87DDF69A6}" type="parTrans" cxnId="{02D9391E-6771-4064-8CEE-3ADC567A723E}">
      <dgm:prSet/>
      <dgm:spPr/>
      <dgm:t>
        <a:bodyPr/>
        <a:lstStyle/>
        <a:p>
          <a:endParaRPr lang="en-US"/>
        </a:p>
      </dgm:t>
    </dgm:pt>
    <dgm:pt modelId="{FC124DE7-6B90-4255-869A-28D6707D9743}" type="sibTrans" cxnId="{02D9391E-6771-4064-8CEE-3ADC567A723E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36C63574-0D42-4C73-B548-D2EBFB8B7B99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/>
            <a:t>Review with your instructor </a:t>
          </a:r>
          <a:endParaRPr lang="en-US" dirty="0"/>
        </a:p>
      </dgm:t>
    </dgm:pt>
    <dgm:pt modelId="{8C54603E-6617-4139-8D81-883B966A28BF}" type="parTrans" cxnId="{E35B596C-CC5B-4BB1-A693-685EE73BEC15}">
      <dgm:prSet/>
      <dgm:spPr/>
      <dgm:t>
        <a:bodyPr/>
        <a:lstStyle/>
        <a:p>
          <a:endParaRPr lang="en-US"/>
        </a:p>
      </dgm:t>
    </dgm:pt>
    <dgm:pt modelId="{FB88A448-049A-43C3-9607-CA4A87B938CF}" type="sibTrans" cxnId="{E35B596C-CC5B-4BB1-A693-685EE73BEC15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B69C699C-6B64-4FAF-B12F-FB9ACFA17E6E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Once completed, identify the correct location for green zone storage in your floor plan </a:t>
          </a:r>
          <a:endParaRPr lang="en-US"/>
        </a:p>
      </dgm:t>
    </dgm:pt>
    <dgm:pt modelId="{7BF0641B-2AB1-46B3-9345-4BFD109939CE}" type="parTrans" cxnId="{1FCD09DB-1907-4FF1-B486-FEB4BA97B78D}">
      <dgm:prSet/>
      <dgm:spPr/>
      <dgm:t>
        <a:bodyPr/>
        <a:lstStyle/>
        <a:p>
          <a:endParaRPr lang="en-US"/>
        </a:p>
      </dgm:t>
    </dgm:pt>
    <dgm:pt modelId="{0EDFC720-073F-4F34-A020-34045AAB3C77}" type="sibTrans" cxnId="{1FCD09DB-1907-4FF1-B486-FEB4BA97B78D}">
      <dgm:prSet/>
      <dgm:spPr/>
      <dgm:t>
        <a:bodyPr/>
        <a:lstStyle/>
        <a:p>
          <a:endParaRPr lang="en-US"/>
        </a:p>
      </dgm:t>
    </dgm:pt>
    <dgm:pt modelId="{7C2341A9-99F9-400B-B431-AA6ACE2F7F04}" type="pres">
      <dgm:prSet presAssocID="{CC7ADD7D-A360-497B-AA59-BE1E60737D53}" presName="root" presStyleCnt="0">
        <dgm:presLayoutVars>
          <dgm:dir/>
          <dgm:resizeHandles val="exact"/>
        </dgm:presLayoutVars>
      </dgm:prSet>
      <dgm:spPr/>
    </dgm:pt>
    <dgm:pt modelId="{39968BCF-8B11-4DB0-AF86-089C9BAEF114}" type="pres">
      <dgm:prSet presAssocID="{39AE60AF-AAAB-4911-998B-7AF8C75BB375}" presName="compNode" presStyleCnt="0"/>
      <dgm:spPr/>
    </dgm:pt>
    <dgm:pt modelId="{5589E902-453D-44D1-A5F0-3D28F4282A28}" type="pres">
      <dgm:prSet presAssocID="{39AE60AF-AAAB-4911-998B-7AF8C75BB375}" presName="bgRect" presStyleLbl="bgShp" presStyleIdx="0" presStyleCnt="4"/>
      <dgm:spPr/>
    </dgm:pt>
    <dgm:pt modelId="{AC95EEE4-8D0F-4A8B-876C-4212D6738501}" type="pres">
      <dgm:prSet presAssocID="{39AE60AF-AAAB-4911-998B-7AF8C75BB375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rca de Verificação"/>
        </a:ext>
      </dgm:extLst>
    </dgm:pt>
    <dgm:pt modelId="{897C1DB5-9A30-4271-B550-7A0F4AF391CA}" type="pres">
      <dgm:prSet presAssocID="{39AE60AF-AAAB-4911-998B-7AF8C75BB375}" presName="spaceRect" presStyleCnt="0"/>
      <dgm:spPr/>
    </dgm:pt>
    <dgm:pt modelId="{1D66ACC5-0094-4C00-849C-D29B571DDCFA}" type="pres">
      <dgm:prSet presAssocID="{39AE60AF-AAAB-4911-998B-7AF8C75BB375}" presName="parTx" presStyleLbl="revTx" presStyleIdx="0" presStyleCnt="4">
        <dgm:presLayoutVars>
          <dgm:chMax val="0"/>
          <dgm:chPref val="0"/>
        </dgm:presLayoutVars>
      </dgm:prSet>
      <dgm:spPr/>
    </dgm:pt>
    <dgm:pt modelId="{68C10FA3-89D9-4F62-A4EA-43B8927325F8}" type="pres">
      <dgm:prSet presAssocID="{73AF4A4D-69B5-49E0-B68E-39EA4D7B42CE}" presName="sibTrans" presStyleCnt="0"/>
      <dgm:spPr/>
    </dgm:pt>
    <dgm:pt modelId="{F30F264F-5D7F-4C98-8719-E855937F4E1F}" type="pres">
      <dgm:prSet presAssocID="{BD29BE29-8299-408C-8C03-A560C7CA2583}" presName="compNode" presStyleCnt="0"/>
      <dgm:spPr/>
    </dgm:pt>
    <dgm:pt modelId="{D68DA34E-2A55-44A6-8AAB-95622244FBE0}" type="pres">
      <dgm:prSet presAssocID="{BD29BE29-8299-408C-8C03-A560C7CA2583}" presName="bgRect" presStyleLbl="bgShp" presStyleIdx="1" presStyleCnt="4"/>
      <dgm:spPr/>
    </dgm:pt>
    <dgm:pt modelId="{0943C5FC-7EDC-4B0F-BA01-CF55986FAD46}" type="pres">
      <dgm:prSet presAssocID="{BD29BE29-8299-408C-8C03-A560C7CA2583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laying Cards"/>
        </a:ext>
      </dgm:extLst>
    </dgm:pt>
    <dgm:pt modelId="{D16A273D-6375-4E73-ABBE-845F973739DF}" type="pres">
      <dgm:prSet presAssocID="{BD29BE29-8299-408C-8C03-A560C7CA2583}" presName="spaceRect" presStyleCnt="0"/>
      <dgm:spPr/>
    </dgm:pt>
    <dgm:pt modelId="{D7B1FCD8-4AD6-4EED-9FE4-84E19ECA3DB5}" type="pres">
      <dgm:prSet presAssocID="{BD29BE29-8299-408C-8C03-A560C7CA2583}" presName="parTx" presStyleLbl="revTx" presStyleIdx="1" presStyleCnt="4">
        <dgm:presLayoutVars>
          <dgm:chMax val="0"/>
          <dgm:chPref val="0"/>
        </dgm:presLayoutVars>
      </dgm:prSet>
      <dgm:spPr/>
    </dgm:pt>
    <dgm:pt modelId="{F05BD707-2432-429B-9D0B-1FAC72617B9A}" type="pres">
      <dgm:prSet presAssocID="{FC124DE7-6B90-4255-869A-28D6707D9743}" presName="sibTrans" presStyleCnt="0"/>
      <dgm:spPr/>
    </dgm:pt>
    <dgm:pt modelId="{B03D8829-51EE-48DE-BCB5-0711D4EF5E42}" type="pres">
      <dgm:prSet presAssocID="{36C63574-0D42-4C73-B548-D2EBFB8B7B99}" presName="compNode" presStyleCnt="0"/>
      <dgm:spPr/>
    </dgm:pt>
    <dgm:pt modelId="{28A721D8-270A-422F-BAFB-8A97DF0468CE}" type="pres">
      <dgm:prSet presAssocID="{36C63574-0D42-4C73-B548-D2EBFB8B7B99}" presName="bgRect" presStyleLbl="bgShp" presStyleIdx="2" presStyleCnt="4"/>
      <dgm:spPr/>
    </dgm:pt>
    <dgm:pt modelId="{3C182147-3789-43BB-AC52-1F48EFA9DCA1}" type="pres">
      <dgm:prSet presAssocID="{36C63574-0D42-4C73-B548-D2EBFB8B7B99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rofessor"/>
        </a:ext>
      </dgm:extLst>
    </dgm:pt>
    <dgm:pt modelId="{E814079C-4B47-482D-BD60-D9EB45DD2E7E}" type="pres">
      <dgm:prSet presAssocID="{36C63574-0D42-4C73-B548-D2EBFB8B7B99}" presName="spaceRect" presStyleCnt="0"/>
      <dgm:spPr/>
    </dgm:pt>
    <dgm:pt modelId="{35AE3CD4-10A9-44BB-9B3F-7E12AA96340B}" type="pres">
      <dgm:prSet presAssocID="{36C63574-0D42-4C73-B548-D2EBFB8B7B99}" presName="parTx" presStyleLbl="revTx" presStyleIdx="2" presStyleCnt="4">
        <dgm:presLayoutVars>
          <dgm:chMax val="0"/>
          <dgm:chPref val="0"/>
        </dgm:presLayoutVars>
      </dgm:prSet>
      <dgm:spPr/>
    </dgm:pt>
    <dgm:pt modelId="{E1E89D76-E779-4760-A8E6-C2440F56050E}" type="pres">
      <dgm:prSet presAssocID="{FB88A448-049A-43C3-9607-CA4A87B938CF}" presName="sibTrans" presStyleCnt="0"/>
      <dgm:spPr/>
    </dgm:pt>
    <dgm:pt modelId="{1FBE9205-6795-4FFD-8BBF-51A90C730F84}" type="pres">
      <dgm:prSet presAssocID="{B69C699C-6B64-4FAF-B12F-FB9ACFA17E6E}" presName="compNode" presStyleCnt="0"/>
      <dgm:spPr/>
    </dgm:pt>
    <dgm:pt modelId="{54E1A175-AED1-46AC-88FF-A9BACA9F819F}" type="pres">
      <dgm:prSet presAssocID="{B69C699C-6B64-4FAF-B12F-FB9ACFA17E6E}" presName="bgRect" presStyleLbl="bgShp" presStyleIdx="3" presStyleCnt="4"/>
      <dgm:spPr/>
    </dgm:pt>
    <dgm:pt modelId="{DCDEBD76-D3B5-4812-9962-6E350875C25C}" type="pres">
      <dgm:prSet presAssocID="{B69C699C-6B64-4FAF-B12F-FB9ACFA17E6E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rcador"/>
        </a:ext>
      </dgm:extLst>
    </dgm:pt>
    <dgm:pt modelId="{51EF4EBA-61FB-4F71-8FB2-5331393B73B6}" type="pres">
      <dgm:prSet presAssocID="{B69C699C-6B64-4FAF-B12F-FB9ACFA17E6E}" presName="spaceRect" presStyleCnt="0"/>
      <dgm:spPr/>
    </dgm:pt>
    <dgm:pt modelId="{B81A9691-E017-43D6-803B-0888476E82DC}" type="pres">
      <dgm:prSet presAssocID="{B69C699C-6B64-4FAF-B12F-FB9ACFA17E6E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CBAA7E1B-2609-D145-AAFF-390704795931}" type="presOf" srcId="{36C63574-0D42-4C73-B548-D2EBFB8B7B99}" destId="{35AE3CD4-10A9-44BB-9B3F-7E12AA96340B}" srcOrd="0" destOrd="0" presId="urn:microsoft.com/office/officeart/2018/2/layout/IconVerticalSolidList"/>
    <dgm:cxn modelId="{02D9391E-6771-4064-8CEE-3ADC567A723E}" srcId="{CC7ADD7D-A360-497B-AA59-BE1E60737D53}" destId="{BD29BE29-8299-408C-8C03-A560C7CA2583}" srcOrd="1" destOrd="0" parTransId="{1ECC1A6D-AC28-4315-9ADF-5BB87DDF69A6}" sibTransId="{FC124DE7-6B90-4255-869A-28D6707D9743}"/>
    <dgm:cxn modelId="{E35B596C-CC5B-4BB1-A693-685EE73BEC15}" srcId="{CC7ADD7D-A360-497B-AA59-BE1E60737D53}" destId="{36C63574-0D42-4C73-B548-D2EBFB8B7B99}" srcOrd="2" destOrd="0" parTransId="{8C54603E-6617-4139-8D81-883B966A28BF}" sibTransId="{FB88A448-049A-43C3-9607-CA4A87B938CF}"/>
    <dgm:cxn modelId="{E8B7C155-5DFE-CA4E-A836-926105A09EB5}" type="presOf" srcId="{CC7ADD7D-A360-497B-AA59-BE1E60737D53}" destId="{7C2341A9-99F9-400B-B431-AA6ACE2F7F04}" srcOrd="0" destOrd="0" presId="urn:microsoft.com/office/officeart/2018/2/layout/IconVerticalSolidList"/>
    <dgm:cxn modelId="{991B7888-5302-4E9C-8F41-0CF26203B10C}" srcId="{CC7ADD7D-A360-497B-AA59-BE1E60737D53}" destId="{39AE60AF-AAAB-4911-998B-7AF8C75BB375}" srcOrd="0" destOrd="0" parTransId="{BC95A009-27D9-44BC-ADE9-6DC01D8AFDB4}" sibTransId="{73AF4A4D-69B5-49E0-B68E-39EA4D7B42CE}"/>
    <dgm:cxn modelId="{EE6E78AA-2B69-A446-A10C-3DC95E9E991C}" type="presOf" srcId="{39AE60AF-AAAB-4911-998B-7AF8C75BB375}" destId="{1D66ACC5-0094-4C00-849C-D29B571DDCFA}" srcOrd="0" destOrd="0" presId="urn:microsoft.com/office/officeart/2018/2/layout/IconVerticalSolidList"/>
    <dgm:cxn modelId="{2D1E9AB7-D37C-6742-9C1D-A35A2448E26E}" type="presOf" srcId="{B69C699C-6B64-4FAF-B12F-FB9ACFA17E6E}" destId="{B81A9691-E017-43D6-803B-0888476E82DC}" srcOrd="0" destOrd="0" presId="urn:microsoft.com/office/officeart/2018/2/layout/IconVerticalSolidList"/>
    <dgm:cxn modelId="{1FCD09DB-1907-4FF1-B486-FEB4BA97B78D}" srcId="{CC7ADD7D-A360-497B-AA59-BE1E60737D53}" destId="{B69C699C-6B64-4FAF-B12F-FB9ACFA17E6E}" srcOrd="3" destOrd="0" parTransId="{7BF0641B-2AB1-46B3-9345-4BFD109939CE}" sibTransId="{0EDFC720-073F-4F34-A020-34045AAB3C77}"/>
    <dgm:cxn modelId="{B59782F5-E48B-164B-AC08-DF251B380480}" type="presOf" srcId="{BD29BE29-8299-408C-8C03-A560C7CA2583}" destId="{D7B1FCD8-4AD6-4EED-9FE4-84E19ECA3DB5}" srcOrd="0" destOrd="0" presId="urn:microsoft.com/office/officeart/2018/2/layout/IconVerticalSolidList"/>
    <dgm:cxn modelId="{2BD8397D-0AB3-204F-B009-8BDEB8CA738C}" type="presParOf" srcId="{7C2341A9-99F9-400B-B431-AA6ACE2F7F04}" destId="{39968BCF-8B11-4DB0-AF86-089C9BAEF114}" srcOrd="0" destOrd="0" presId="urn:microsoft.com/office/officeart/2018/2/layout/IconVerticalSolidList"/>
    <dgm:cxn modelId="{41069A0E-3C5F-F345-BB0B-732F4B2F4191}" type="presParOf" srcId="{39968BCF-8B11-4DB0-AF86-089C9BAEF114}" destId="{5589E902-453D-44D1-A5F0-3D28F4282A28}" srcOrd="0" destOrd="0" presId="urn:microsoft.com/office/officeart/2018/2/layout/IconVerticalSolidList"/>
    <dgm:cxn modelId="{16B1EC69-CFD0-5F49-AF8F-EF17816AC83B}" type="presParOf" srcId="{39968BCF-8B11-4DB0-AF86-089C9BAEF114}" destId="{AC95EEE4-8D0F-4A8B-876C-4212D6738501}" srcOrd="1" destOrd="0" presId="urn:microsoft.com/office/officeart/2018/2/layout/IconVerticalSolidList"/>
    <dgm:cxn modelId="{78140822-6883-3D46-9463-4EB124BF258E}" type="presParOf" srcId="{39968BCF-8B11-4DB0-AF86-089C9BAEF114}" destId="{897C1DB5-9A30-4271-B550-7A0F4AF391CA}" srcOrd="2" destOrd="0" presId="urn:microsoft.com/office/officeart/2018/2/layout/IconVerticalSolidList"/>
    <dgm:cxn modelId="{77CC3B37-46BA-F044-9041-24DE0FD368F5}" type="presParOf" srcId="{39968BCF-8B11-4DB0-AF86-089C9BAEF114}" destId="{1D66ACC5-0094-4C00-849C-D29B571DDCFA}" srcOrd="3" destOrd="0" presId="urn:microsoft.com/office/officeart/2018/2/layout/IconVerticalSolidList"/>
    <dgm:cxn modelId="{F916A88F-1625-7D47-9044-7C715906D3AE}" type="presParOf" srcId="{7C2341A9-99F9-400B-B431-AA6ACE2F7F04}" destId="{68C10FA3-89D9-4F62-A4EA-43B8927325F8}" srcOrd="1" destOrd="0" presId="urn:microsoft.com/office/officeart/2018/2/layout/IconVerticalSolidList"/>
    <dgm:cxn modelId="{3887B2E3-B41F-3645-8C61-5B533396B222}" type="presParOf" srcId="{7C2341A9-99F9-400B-B431-AA6ACE2F7F04}" destId="{F30F264F-5D7F-4C98-8719-E855937F4E1F}" srcOrd="2" destOrd="0" presId="urn:microsoft.com/office/officeart/2018/2/layout/IconVerticalSolidList"/>
    <dgm:cxn modelId="{45F20B37-C34D-6C42-AF8E-6D6269073385}" type="presParOf" srcId="{F30F264F-5D7F-4C98-8719-E855937F4E1F}" destId="{D68DA34E-2A55-44A6-8AAB-95622244FBE0}" srcOrd="0" destOrd="0" presId="urn:microsoft.com/office/officeart/2018/2/layout/IconVerticalSolidList"/>
    <dgm:cxn modelId="{1FCB5CD5-B081-5940-97A8-EB648CC2AA16}" type="presParOf" srcId="{F30F264F-5D7F-4C98-8719-E855937F4E1F}" destId="{0943C5FC-7EDC-4B0F-BA01-CF55986FAD46}" srcOrd="1" destOrd="0" presId="urn:microsoft.com/office/officeart/2018/2/layout/IconVerticalSolidList"/>
    <dgm:cxn modelId="{D13972FF-DA8B-404F-9E7B-FBDEA8557591}" type="presParOf" srcId="{F30F264F-5D7F-4C98-8719-E855937F4E1F}" destId="{D16A273D-6375-4E73-ABBE-845F973739DF}" srcOrd="2" destOrd="0" presId="urn:microsoft.com/office/officeart/2018/2/layout/IconVerticalSolidList"/>
    <dgm:cxn modelId="{55E4A176-3E54-5E46-8B7B-B5FE96B9131F}" type="presParOf" srcId="{F30F264F-5D7F-4C98-8719-E855937F4E1F}" destId="{D7B1FCD8-4AD6-4EED-9FE4-84E19ECA3DB5}" srcOrd="3" destOrd="0" presId="urn:microsoft.com/office/officeart/2018/2/layout/IconVerticalSolidList"/>
    <dgm:cxn modelId="{8E309E8E-6EBF-674D-98A4-45372C75CBDE}" type="presParOf" srcId="{7C2341A9-99F9-400B-B431-AA6ACE2F7F04}" destId="{F05BD707-2432-429B-9D0B-1FAC72617B9A}" srcOrd="3" destOrd="0" presId="urn:microsoft.com/office/officeart/2018/2/layout/IconVerticalSolidList"/>
    <dgm:cxn modelId="{B8317078-ECF5-E84D-AEAA-20A9931085EF}" type="presParOf" srcId="{7C2341A9-99F9-400B-B431-AA6ACE2F7F04}" destId="{B03D8829-51EE-48DE-BCB5-0711D4EF5E42}" srcOrd="4" destOrd="0" presId="urn:microsoft.com/office/officeart/2018/2/layout/IconVerticalSolidList"/>
    <dgm:cxn modelId="{9A0219D2-6219-A248-8FC9-02A1131F59AB}" type="presParOf" srcId="{B03D8829-51EE-48DE-BCB5-0711D4EF5E42}" destId="{28A721D8-270A-422F-BAFB-8A97DF0468CE}" srcOrd="0" destOrd="0" presId="urn:microsoft.com/office/officeart/2018/2/layout/IconVerticalSolidList"/>
    <dgm:cxn modelId="{16001018-4E9A-174A-A203-6DF7D3A0D172}" type="presParOf" srcId="{B03D8829-51EE-48DE-BCB5-0711D4EF5E42}" destId="{3C182147-3789-43BB-AC52-1F48EFA9DCA1}" srcOrd="1" destOrd="0" presId="urn:microsoft.com/office/officeart/2018/2/layout/IconVerticalSolidList"/>
    <dgm:cxn modelId="{08C12177-4DE2-474D-8C9A-AE7C365738C8}" type="presParOf" srcId="{B03D8829-51EE-48DE-BCB5-0711D4EF5E42}" destId="{E814079C-4B47-482D-BD60-D9EB45DD2E7E}" srcOrd="2" destOrd="0" presId="urn:microsoft.com/office/officeart/2018/2/layout/IconVerticalSolidList"/>
    <dgm:cxn modelId="{2DFB7376-3140-E042-B9E3-22B2F88930C0}" type="presParOf" srcId="{B03D8829-51EE-48DE-BCB5-0711D4EF5E42}" destId="{35AE3CD4-10A9-44BB-9B3F-7E12AA96340B}" srcOrd="3" destOrd="0" presId="urn:microsoft.com/office/officeart/2018/2/layout/IconVerticalSolidList"/>
    <dgm:cxn modelId="{D90B8364-A443-184A-93EC-C7334AE163BF}" type="presParOf" srcId="{7C2341A9-99F9-400B-B431-AA6ACE2F7F04}" destId="{E1E89D76-E779-4760-A8E6-C2440F56050E}" srcOrd="5" destOrd="0" presId="urn:microsoft.com/office/officeart/2018/2/layout/IconVerticalSolidList"/>
    <dgm:cxn modelId="{1D85BBD0-58ED-EE46-A00F-433498CB91B8}" type="presParOf" srcId="{7C2341A9-99F9-400B-B431-AA6ACE2F7F04}" destId="{1FBE9205-6795-4FFD-8BBF-51A90C730F84}" srcOrd="6" destOrd="0" presId="urn:microsoft.com/office/officeart/2018/2/layout/IconVerticalSolidList"/>
    <dgm:cxn modelId="{BF20C67D-1606-6643-BCD7-3E306D0C33D7}" type="presParOf" srcId="{1FBE9205-6795-4FFD-8BBF-51A90C730F84}" destId="{54E1A175-AED1-46AC-88FF-A9BACA9F819F}" srcOrd="0" destOrd="0" presId="urn:microsoft.com/office/officeart/2018/2/layout/IconVerticalSolidList"/>
    <dgm:cxn modelId="{CDF432D8-E04C-AD41-9419-295DA1A50A02}" type="presParOf" srcId="{1FBE9205-6795-4FFD-8BBF-51A90C730F84}" destId="{DCDEBD76-D3B5-4812-9962-6E350875C25C}" srcOrd="1" destOrd="0" presId="urn:microsoft.com/office/officeart/2018/2/layout/IconVerticalSolidList"/>
    <dgm:cxn modelId="{4A83C36D-85E1-5F48-B6E1-1C1E38994C6F}" type="presParOf" srcId="{1FBE9205-6795-4FFD-8BBF-51A90C730F84}" destId="{51EF4EBA-61FB-4F71-8FB2-5331393B73B6}" srcOrd="2" destOrd="0" presId="urn:microsoft.com/office/officeart/2018/2/layout/IconVerticalSolidList"/>
    <dgm:cxn modelId="{F5FD928B-0F12-B045-B809-1F5F37313B5B}" type="presParOf" srcId="{1FBE9205-6795-4FFD-8BBF-51A90C730F84}" destId="{B81A9691-E017-43D6-803B-0888476E82DC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64B277-ED0F-9046-BD37-C8B9820715FB}">
      <dsp:nvSpPr>
        <dsp:cNvPr id="0" name=""/>
        <dsp:cNvSpPr/>
      </dsp:nvSpPr>
      <dsp:spPr>
        <a:xfrm>
          <a:off x="337856" y="433030"/>
          <a:ext cx="5327822" cy="1664944"/>
        </a:xfrm>
        <a:prstGeom prst="rect">
          <a:avLst/>
        </a:prstGeom>
        <a:solidFill>
          <a:srgbClr val="92D050">
            <a:alpha val="40000"/>
          </a:srgb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7722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000" b="0" i="0" kern="1200" dirty="0" err="1">
              <a:latin typeface="Roboto"/>
              <a:ea typeface="+mn-ea"/>
              <a:cs typeface="+mn-cs"/>
            </a:rPr>
            <a:t>Wound</a:t>
          </a:r>
          <a:r>
            <a:rPr lang="pt-PT" sz="2000" b="0" i="0" kern="1200" dirty="0">
              <a:latin typeface="Roboto"/>
              <a:ea typeface="+mn-ea"/>
              <a:cs typeface="+mn-cs"/>
            </a:rPr>
            <a:t> </a:t>
          </a:r>
          <a:r>
            <a:rPr lang="pt-PT" sz="2000" b="0" i="0" kern="1200" dirty="0" err="1">
              <a:latin typeface="Roboto"/>
              <a:ea typeface="+mn-ea"/>
              <a:cs typeface="+mn-cs"/>
            </a:rPr>
            <a:t>washout</a:t>
          </a:r>
          <a:r>
            <a:rPr lang="pt-PT" sz="2000" b="0" i="0" kern="1200" dirty="0">
              <a:latin typeface="Roboto"/>
              <a:ea typeface="+mn-ea"/>
              <a:cs typeface="+mn-cs"/>
            </a:rPr>
            <a:t> </a:t>
          </a:r>
          <a:r>
            <a:rPr lang="pt-PT" sz="2000" b="0" i="0" kern="1200" dirty="0" err="1">
              <a:latin typeface="Roboto"/>
              <a:ea typeface="+mn-ea"/>
              <a:cs typeface="+mn-cs"/>
            </a:rPr>
            <a:t>and</a:t>
          </a:r>
          <a:r>
            <a:rPr lang="pt-PT" sz="2000" b="0" i="0" kern="1200" dirty="0">
              <a:latin typeface="Roboto"/>
              <a:ea typeface="+mn-ea"/>
              <a:cs typeface="+mn-cs"/>
            </a:rPr>
            <a:t> </a:t>
          </a:r>
          <a:r>
            <a:rPr lang="pt-PT" sz="2000" b="0" i="0" kern="1200" dirty="0" err="1">
              <a:latin typeface="Roboto"/>
              <a:ea typeface="+mn-ea"/>
              <a:cs typeface="+mn-cs"/>
            </a:rPr>
            <a:t>dressings</a:t>
          </a:r>
          <a:endParaRPr lang="pt-PT" sz="2000" b="0" i="0" kern="1200" dirty="0" err="1">
            <a:latin typeface="Roboto" panose="02000000000000000000" pitchFamily="2" charset="0"/>
            <a:ea typeface="+mn-ea"/>
            <a:cs typeface="+mn-cs"/>
          </a:endParaRP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PT" sz="2000" b="0" i="0" kern="1200" dirty="0" err="1">
              <a:latin typeface="Roboto"/>
              <a:ea typeface="+mn-ea"/>
              <a:cs typeface="+mn-cs"/>
            </a:rPr>
            <a:t>Most</a:t>
          </a:r>
          <a:r>
            <a:rPr lang="pt-PT" sz="2000" b="0" i="0" kern="1200" dirty="0">
              <a:latin typeface="Roboto"/>
              <a:ea typeface="+mn-ea"/>
              <a:cs typeface="+mn-cs"/>
            </a:rPr>
            <a:t> </a:t>
          </a:r>
          <a:r>
            <a:rPr lang="pt-PT" sz="2000" b="0" i="0" kern="1200" dirty="0" err="1">
              <a:latin typeface="Roboto"/>
              <a:ea typeface="+mn-ea"/>
              <a:cs typeface="+mn-cs"/>
            </a:rPr>
            <a:t>patients</a:t>
          </a:r>
          <a:r>
            <a:rPr lang="pt-PT" sz="2000" b="0" i="0" kern="1200" dirty="0">
              <a:latin typeface="Roboto"/>
              <a:ea typeface="+mn-ea"/>
              <a:cs typeface="+mn-cs"/>
            </a:rPr>
            <a:t> </a:t>
          </a:r>
          <a:r>
            <a:rPr lang="pt-PT" sz="2000" b="0" i="0" kern="1200" dirty="0" err="1">
              <a:latin typeface="Roboto"/>
              <a:ea typeface="+mn-ea"/>
              <a:cs typeface="+mn-cs"/>
            </a:rPr>
            <a:t>will</a:t>
          </a:r>
          <a:r>
            <a:rPr lang="pt-PT" sz="2000" b="0" i="0" kern="1200" dirty="0">
              <a:latin typeface="Roboto"/>
              <a:ea typeface="+mn-ea"/>
              <a:cs typeface="+mn-cs"/>
            </a:rPr>
            <a:t> </a:t>
          </a:r>
          <a:r>
            <a:rPr lang="pt-PT" sz="2000" b="0" i="0" kern="1200" dirty="0" err="1">
              <a:latin typeface="Roboto"/>
              <a:ea typeface="+mn-ea"/>
              <a:cs typeface="+mn-cs"/>
            </a:rPr>
            <a:t>present</a:t>
          </a:r>
          <a:r>
            <a:rPr lang="pt-PT" sz="2000" b="0" i="0" kern="1200" dirty="0">
              <a:latin typeface="Roboto"/>
              <a:ea typeface="+mn-ea"/>
              <a:cs typeface="+mn-cs"/>
            </a:rPr>
            <a:t> </a:t>
          </a:r>
          <a:r>
            <a:rPr lang="pt-PT" sz="2000" b="0" i="0" kern="1200" dirty="0" err="1">
              <a:latin typeface="Roboto"/>
              <a:ea typeface="+mn-ea"/>
              <a:cs typeface="+mn-cs"/>
            </a:rPr>
            <a:t>with</a:t>
          </a:r>
          <a:r>
            <a:rPr lang="pt-PT" sz="2000" b="0" i="0" kern="1200" dirty="0">
              <a:latin typeface="Roboto"/>
              <a:ea typeface="+mn-ea"/>
              <a:cs typeface="+mn-cs"/>
            </a:rPr>
            <a:t> </a:t>
          </a:r>
          <a:r>
            <a:rPr lang="pt-PT" sz="2000" b="0" i="0" kern="1200" dirty="0" err="1">
              <a:latin typeface="Roboto"/>
              <a:ea typeface="+mn-ea"/>
              <a:cs typeface="+mn-cs"/>
            </a:rPr>
            <a:t>minor</a:t>
          </a:r>
          <a:r>
            <a:rPr lang="pt-PT" sz="2000" b="0" i="0" kern="1200" dirty="0">
              <a:latin typeface="Roboto"/>
              <a:ea typeface="+mn-ea"/>
              <a:cs typeface="+mn-cs"/>
            </a:rPr>
            <a:t> injuries </a:t>
          </a:r>
          <a:r>
            <a:rPr lang="pt-PT" sz="2000" b="0" i="0" kern="1200" dirty="0" err="1">
              <a:latin typeface="Roboto"/>
              <a:ea typeface="+mn-ea"/>
              <a:cs typeface="+mn-cs"/>
            </a:rPr>
            <a:t>requiring</a:t>
          </a:r>
          <a:r>
            <a:rPr lang="pt-PT" sz="2000" b="0" i="0" kern="1200" dirty="0">
              <a:latin typeface="Roboto"/>
              <a:ea typeface="+mn-ea"/>
              <a:cs typeface="+mn-cs"/>
            </a:rPr>
            <a:t> </a:t>
          </a:r>
          <a:r>
            <a:rPr lang="pt-PT" sz="2000" b="0" i="0" kern="1200" dirty="0" err="1">
              <a:latin typeface="Roboto"/>
              <a:ea typeface="+mn-ea"/>
              <a:cs typeface="+mn-cs"/>
            </a:rPr>
            <a:t>dressings</a:t>
          </a:r>
          <a:endParaRPr lang="pt-PT" sz="2000" b="0" i="0" kern="1200" dirty="0">
            <a:latin typeface="Roboto"/>
            <a:ea typeface="+mn-ea"/>
            <a:cs typeface="+mn-cs"/>
          </a:endParaRPr>
        </a:p>
      </dsp:txBody>
      <dsp:txXfrm>
        <a:off x="337856" y="433030"/>
        <a:ext cx="5327822" cy="1664944"/>
      </dsp:txXfrm>
    </dsp:sp>
    <dsp:sp modelId="{1876CC18-0B77-8A41-B8BD-751C56F4FCFE}">
      <dsp:nvSpPr>
        <dsp:cNvPr id="0" name=""/>
        <dsp:cNvSpPr/>
      </dsp:nvSpPr>
      <dsp:spPr>
        <a:xfrm>
          <a:off x="3869" y="292631"/>
          <a:ext cx="1389451" cy="1548006"/>
        </a:xfrm>
        <a:prstGeom prst="rect">
          <a:avLst/>
        </a:prstGeom>
        <a:blipFill>
          <a:blip xmlns:r="http://schemas.openxmlformats.org/officeDocument/2006/relationships" r:embed="rId1"/>
          <a:stretch>
            <a:fillRect l="2500" t="2000" r="2500"/>
          </a:stretch>
        </a:blipFill>
        <a:ln w="12700" cap="flat" cmpd="sng" algn="ctr">
          <a:noFill/>
          <a:prstDash val="solid"/>
          <a:miter lim="800000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29833E-050E-5142-B4D1-76BEB3DAE351}">
      <dsp:nvSpPr>
        <dsp:cNvPr id="0" name=""/>
        <dsp:cNvSpPr/>
      </dsp:nvSpPr>
      <dsp:spPr>
        <a:xfrm>
          <a:off x="6184033" y="433030"/>
          <a:ext cx="5327822" cy="1664944"/>
        </a:xfrm>
        <a:prstGeom prst="rect">
          <a:avLst/>
        </a:prstGeom>
        <a:solidFill>
          <a:srgbClr val="00B050">
            <a:alpha val="40000"/>
          </a:srgb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7722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000" b="0" i="0" kern="1200" dirty="0" err="1">
              <a:latin typeface="Roboto"/>
              <a:ea typeface="+mn-ea"/>
              <a:cs typeface="+mn-cs"/>
            </a:rPr>
            <a:t>Orthopaedic</a:t>
          </a:r>
          <a:r>
            <a:rPr lang="pt-PT" sz="2000" b="0" i="0" kern="1200" dirty="0">
              <a:latin typeface="Roboto"/>
              <a:ea typeface="+mn-ea"/>
              <a:cs typeface="+mn-cs"/>
            </a:rPr>
            <a:t> </a:t>
          </a:r>
          <a:r>
            <a:rPr lang="pt-PT" sz="2000" b="0" i="0" kern="1200" dirty="0" err="1">
              <a:latin typeface="Roboto"/>
              <a:ea typeface="+mn-ea"/>
              <a:cs typeface="+mn-cs"/>
            </a:rPr>
            <a:t>examination</a:t>
          </a:r>
          <a:endParaRPr lang="pt-PT" sz="2000" b="0" i="0" kern="1200" dirty="0">
            <a:latin typeface="Roboto"/>
            <a:ea typeface="+mn-ea"/>
            <a:cs typeface="+mn-cs"/>
          </a:endParaRP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PT" sz="2000" b="0" i="0" kern="1200" dirty="0" err="1">
              <a:latin typeface="Roboto"/>
              <a:ea typeface="+mn-ea"/>
              <a:cs typeface="+mn-cs"/>
            </a:rPr>
            <a:t>Closed</a:t>
          </a:r>
          <a:r>
            <a:rPr lang="pt-PT" sz="2000" b="0" i="0" kern="1200" dirty="0">
              <a:latin typeface="Roboto"/>
              <a:ea typeface="+mn-ea"/>
              <a:cs typeface="+mn-cs"/>
            </a:rPr>
            <a:t> </a:t>
          </a:r>
          <a:r>
            <a:rPr lang="pt-PT" sz="2000" b="0" i="0" kern="1200" dirty="0" err="1">
              <a:latin typeface="Roboto"/>
              <a:ea typeface="+mn-ea"/>
              <a:cs typeface="+mn-cs"/>
            </a:rPr>
            <a:t>limb</a:t>
          </a:r>
          <a:r>
            <a:rPr lang="pt-PT" sz="2000" b="0" i="0" kern="1200" dirty="0">
              <a:latin typeface="Roboto"/>
              <a:ea typeface="+mn-ea"/>
              <a:cs typeface="+mn-cs"/>
            </a:rPr>
            <a:t> </a:t>
          </a:r>
          <a:r>
            <a:rPr lang="pt-PT" sz="2000" b="0" i="0" kern="1200" dirty="0" err="1">
              <a:latin typeface="Roboto"/>
              <a:ea typeface="+mn-ea"/>
              <a:cs typeface="+mn-cs"/>
            </a:rPr>
            <a:t>fractures</a:t>
          </a:r>
          <a:r>
            <a:rPr lang="pt-PT" sz="2000" b="0" i="0" kern="1200" dirty="0">
              <a:latin typeface="Roboto"/>
              <a:ea typeface="+mn-ea"/>
              <a:cs typeface="+mn-cs"/>
            </a:rPr>
            <a:t> </a:t>
          </a:r>
          <a:r>
            <a:rPr lang="pt-PT" sz="2000" b="0" i="0" kern="1200" dirty="0" err="1">
              <a:latin typeface="Roboto"/>
              <a:ea typeface="+mn-ea"/>
              <a:cs typeface="+mn-cs"/>
            </a:rPr>
            <a:t>should</a:t>
          </a:r>
          <a:r>
            <a:rPr lang="pt-PT" sz="2000" b="0" i="0" kern="1200" dirty="0">
              <a:latin typeface="Roboto"/>
              <a:ea typeface="+mn-ea"/>
              <a:cs typeface="+mn-cs"/>
            </a:rPr>
            <a:t> </a:t>
          </a:r>
          <a:r>
            <a:rPr lang="pt-PT" sz="2000" b="0" i="0" kern="1200" dirty="0" err="1">
              <a:latin typeface="Roboto"/>
              <a:ea typeface="+mn-ea"/>
              <a:cs typeface="+mn-cs"/>
            </a:rPr>
            <a:t>be</a:t>
          </a:r>
          <a:r>
            <a:rPr lang="pt-PT" sz="2000" b="0" i="0" kern="1200" dirty="0">
              <a:latin typeface="Roboto"/>
              <a:ea typeface="+mn-ea"/>
              <a:cs typeface="+mn-cs"/>
            </a:rPr>
            <a:t> </a:t>
          </a:r>
          <a:r>
            <a:rPr lang="pt-PT" sz="2000" b="0" i="0" kern="1200" dirty="0" err="1">
              <a:latin typeface="Roboto"/>
              <a:ea typeface="+mn-ea"/>
              <a:cs typeface="+mn-cs"/>
            </a:rPr>
            <a:t>reduced</a:t>
          </a:r>
          <a:r>
            <a:rPr lang="pt-PT" sz="2000" b="0" i="0" kern="1200" dirty="0">
              <a:latin typeface="Roboto"/>
              <a:ea typeface="+mn-ea"/>
              <a:cs typeface="+mn-cs"/>
            </a:rPr>
            <a:t>, </a:t>
          </a:r>
          <a:r>
            <a:rPr lang="pt-PT" sz="2000" b="0" i="0" kern="1200" dirty="0" err="1">
              <a:latin typeface="Roboto"/>
              <a:ea typeface="+mn-ea"/>
              <a:cs typeface="+mn-cs"/>
            </a:rPr>
            <a:t>stabilized</a:t>
          </a:r>
          <a:r>
            <a:rPr lang="pt-PT" sz="2000" b="0" i="0" kern="1200" dirty="0">
              <a:latin typeface="Roboto"/>
              <a:ea typeface="+mn-ea"/>
              <a:cs typeface="+mn-cs"/>
            </a:rPr>
            <a:t> </a:t>
          </a:r>
          <a:r>
            <a:rPr lang="pt-PT" sz="2000" b="0" i="0" kern="1200" dirty="0" err="1">
              <a:latin typeface="Roboto"/>
              <a:ea typeface="+mn-ea"/>
              <a:cs typeface="+mn-cs"/>
            </a:rPr>
            <a:t>and</a:t>
          </a:r>
          <a:r>
            <a:rPr lang="pt-PT" sz="2000" b="0" i="0" kern="1200" dirty="0">
              <a:latin typeface="Roboto"/>
              <a:ea typeface="+mn-ea"/>
              <a:cs typeface="+mn-cs"/>
            </a:rPr>
            <a:t> </a:t>
          </a:r>
          <a:r>
            <a:rPr lang="pt-PT" sz="2000" b="0" i="0" kern="1200" dirty="0" err="1">
              <a:latin typeface="Roboto"/>
              <a:ea typeface="+mn-ea"/>
              <a:cs typeface="+mn-cs"/>
            </a:rPr>
            <a:t>immobilized</a:t>
          </a:r>
          <a:endParaRPr lang="pt-PT" sz="2000" b="0" i="0" kern="1200" dirty="0">
            <a:latin typeface="Roboto"/>
            <a:ea typeface="+mn-ea"/>
            <a:cs typeface="+mn-cs"/>
          </a:endParaRPr>
        </a:p>
      </dsp:txBody>
      <dsp:txXfrm>
        <a:off x="6184033" y="433030"/>
        <a:ext cx="5327822" cy="1664944"/>
      </dsp:txXfrm>
    </dsp:sp>
    <dsp:sp modelId="{391C5034-021B-AD42-9D55-FDDE67CC392D}">
      <dsp:nvSpPr>
        <dsp:cNvPr id="0" name=""/>
        <dsp:cNvSpPr/>
      </dsp:nvSpPr>
      <dsp:spPr>
        <a:xfrm>
          <a:off x="5877078" y="292631"/>
          <a:ext cx="1335385" cy="1548006"/>
        </a:xfrm>
        <a:prstGeom prst="rect">
          <a:avLst/>
        </a:prstGeom>
        <a:blipFill>
          <a:blip xmlns:r="http://schemas.openxmlformats.org/officeDocument/2006/relationships" r:embed="rId2"/>
          <a:stretch>
            <a:fillRect l="2500" t="2000" r="2500"/>
          </a:stretch>
        </a:blipFill>
        <a:ln w="12700" cap="flat" cmpd="sng" algn="ctr">
          <a:noFill/>
          <a:prstDash val="solid"/>
          <a:miter lim="800000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C1EAF6-35ED-0445-B859-E4C0BCC02A1F}">
      <dsp:nvSpPr>
        <dsp:cNvPr id="0" name=""/>
        <dsp:cNvSpPr/>
      </dsp:nvSpPr>
      <dsp:spPr>
        <a:xfrm>
          <a:off x="329494" y="2428917"/>
          <a:ext cx="5327822" cy="1664944"/>
        </a:xfrm>
        <a:prstGeom prst="rect">
          <a:avLst/>
        </a:prstGeom>
        <a:solidFill>
          <a:srgbClr val="36EC54"/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7722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000" b="0" i="0" kern="1200" dirty="0">
              <a:latin typeface="Roboto"/>
              <a:ea typeface="+mn-ea"/>
              <a:cs typeface="+mn-cs"/>
            </a:rPr>
            <a:t>ENT </a:t>
          </a:r>
          <a:r>
            <a:rPr lang="pt-PT" sz="2000" b="0" i="0" kern="1200" dirty="0" err="1">
              <a:latin typeface="Roboto"/>
              <a:ea typeface="+mn-ea"/>
              <a:cs typeface="+mn-cs"/>
            </a:rPr>
            <a:t>examination</a:t>
          </a:r>
          <a:endParaRPr lang="pt-PT" sz="2000" b="0" i="0" kern="1200" dirty="0">
            <a:latin typeface="Roboto"/>
            <a:ea typeface="+mn-ea"/>
            <a:cs typeface="+mn-cs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PT" sz="2000" b="0" i="0" kern="1200" dirty="0" err="1">
              <a:latin typeface="Roboto"/>
              <a:ea typeface="+mn-ea"/>
              <a:cs typeface="+mn-cs"/>
            </a:rPr>
            <a:t>If</a:t>
          </a:r>
          <a:r>
            <a:rPr lang="pt-PT" sz="2000" b="0" i="0" kern="1200" dirty="0">
              <a:latin typeface="Roboto"/>
              <a:ea typeface="+mn-ea"/>
              <a:cs typeface="+mn-cs"/>
            </a:rPr>
            <a:t> </a:t>
          </a:r>
          <a:r>
            <a:rPr lang="pt-PT" sz="2000" b="0" i="0" kern="1200" dirty="0" err="1">
              <a:latin typeface="Roboto"/>
              <a:ea typeface="+mn-ea"/>
              <a:cs typeface="+mn-cs"/>
            </a:rPr>
            <a:t>the</a:t>
          </a:r>
          <a:r>
            <a:rPr lang="pt-PT" sz="2000" b="0" i="0" kern="1200" dirty="0">
              <a:latin typeface="Roboto"/>
              <a:ea typeface="+mn-ea"/>
              <a:cs typeface="+mn-cs"/>
            </a:rPr>
            <a:t> </a:t>
          </a:r>
          <a:r>
            <a:rPr lang="pt-PT" sz="2000" b="0" i="0" kern="1200" dirty="0" err="1">
              <a:latin typeface="Roboto"/>
              <a:ea typeface="+mn-ea"/>
              <a:cs typeface="+mn-cs"/>
            </a:rPr>
            <a:t>mechanism</a:t>
          </a:r>
          <a:r>
            <a:rPr lang="pt-PT" sz="2000" b="0" i="0" kern="1200" dirty="0">
              <a:latin typeface="Roboto"/>
              <a:ea typeface="+mn-ea"/>
              <a:cs typeface="+mn-cs"/>
            </a:rPr>
            <a:t> </a:t>
          </a:r>
          <a:r>
            <a:rPr lang="pt-PT" sz="2000" b="0" i="0" kern="1200" dirty="0" err="1">
              <a:latin typeface="Roboto"/>
              <a:ea typeface="+mn-ea"/>
              <a:cs typeface="+mn-cs"/>
            </a:rPr>
            <a:t>of</a:t>
          </a:r>
          <a:r>
            <a:rPr lang="pt-PT" sz="2000" b="0" i="0" kern="1200" dirty="0">
              <a:latin typeface="Roboto"/>
              <a:ea typeface="+mn-ea"/>
              <a:cs typeface="+mn-cs"/>
            </a:rPr>
            <a:t> </a:t>
          </a:r>
          <a:r>
            <a:rPr lang="pt-PT" sz="2000" b="0" i="0" kern="1200" dirty="0" err="1">
              <a:latin typeface="Roboto"/>
              <a:ea typeface="+mn-ea"/>
              <a:cs typeface="+mn-cs"/>
            </a:rPr>
            <a:t>injury</a:t>
          </a:r>
          <a:r>
            <a:rPr lang="pt-PT" sz="2000" b="0" i="0" kern="1200" dirty="0">
              <a:latin typeface="Roboto"/>
              <a:ea typeface="+mn-ea"/>
              <a:cs typeface="+mn-cs"/>
            </a:rPr>
            <a:t> </a:t>
          </a:r>
          <a:r>
            <a:rPr lang="pt-PT" sz="2000" b="0" i="0" kern="1200" dirty="0" err="1">
              <a:latin typeface="Roboto"/>
              <a:ea typeface="+mn-ea"/>
              <a:cs typeface="+mn-cs"/>
            </a:rPr>
            <a:t>includes</a:t>
          </a:r>
          <a:r>
            <a:rPr lang="pt-PT" sz="2000" b="0" i="0" kern="1200" dirty="0">
              <a:latin typeface="Roboto"/>
              <a:ea typeface="+mn-ea"/>
              <a:cs typeface="+mn-cs"/>
            </a:rPr>
            <a:t> </a:t>
          </a:r>
          <a:r>
            <a:rPr lang="pt-PT" sz="2000" b="0" i="0" kern="1200" dirty="0" err="1">
              <a:latin typeface="Roboto"/>
              <a:ea typeface="+mn-ea"/>
              <a:cs typeface="+mn-cs"/>
            </a:rPr>
            <a:t>blast</a:t>
          </a:r>
          <a:r>
            <a:rPr lang="pt-PT" sz="2000" b="0" i="0" kern="1200" dirty="0">
              <a:latin typeface="Roboto"/>
              <a:ea typeface="+mn-ea"/>
              <a:cs typeface="+mn-cs"/>
            </a:rPr>
            <a:t>...</a:t>
          </a:r>
        </a:p>
      </dsp:txBody>
      <dsp:txXfrm>
        <a:off x="329494" y="2428917"/>
        <a:ext cx="5327822" cy="1664944"/>
      </dsp:txXfrm>
    </dsp:sp>
    <dsp:sp modelId="{27A56CF9-A567-E24F-8EF8-3E14A3A7C618}">
      <dsp:nvSpPr>
        <dsp:cNvPr id="0" name=""/>
        <dsp:cNvSpPr/>
      </dsp:nvSpPr>
      <dsp:spPr>
        <a:xfrm>
          <a:off x="12913" y="2288518"/>
          <a:ext cx="1354638" cy="1548006"/>
        </a:xfrm>
        <a:prstGeom prst="rect">
          <a:avLst/>
        </a:prstGeom>
        <a:blipFill>
          <a:blip xmlns:r="http://schemas.openxmlformats.org/officeDocument/2006/relationships" r:embed="rId3"/>
          <a:stretch>
            <a:fillRect l="2500" t="2000" r="2500"/>
          </a:stretch>
        </a:blipFill>
        <a:ln w="12700" cap="flat" cmpd="sng" algn="ctr">
          <a:noFill/>
          <a:prstDash val="solid"/>
          <a:miter lim="800000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AE90AF-23EA-C040-9367-885F809C36F1}">
      <dsp:nvSpPr>
        <dsp:cNvPr id="0" name=""/>
        <dsp:cNvSpPr/>
      </dsp:nvSpPr>
      <dsp:spPr>
        <a:xfrm>
          <a:off x="6174989" y="2428917"/>
          <a:ext cx="5327822" cy="1664944"/>
        </a:xfrm>
        <a:prstGeom prst="rect">
          <a:avLst/>
        </a:prstGeom>
        <a:solidFill>
          <a:srgbClr val="47D410"/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7722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dirty="0">
              <a:latin typeface="Roboto"/>
              <a:ea typeface="Roboto"/>
              <a:cs typeface="Calibri"/>
            </a:rPr>
            <a:t>Psychosocial support </a:t>
          </a:r>
          <a:endParaRPr lang="pt-PT" sz="2000" b="0" i="0" kern="1200" dirty="0">
            <a:latin typeface="Roboto" panose="02000000000000000000" pitchFamily="2" charset="0"/>
            <a:ea typeface="+mn-ea"/>
            <a:cs typeface="Calibri" panose="020F0502020204030204" pitchFamily="34" charset="0"/>
          </a:endParaRP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PT" sz="2000" b="0" i="0" kern="1200" dirty="0">
              <a:latin typeface="Roboto"/>
              <a:ea typeface="+mn-ea"/>
              <a:cs typeface="+mn-cs"/>
            </a:rPr>
            <a:t>Some </a:t>
          </a:r>
          <a:r>
            <a:rPr lang="pt-PT" sz="2000" b="0" i="0" kern="1200" dirty="0" err="1">
              <a:latin typeface="Roboto"/>
              <a:ea typeface="+mn-ea"/>
              <a:cs typeface="+mn-cs"/>
            </a:rPr>
            <a:t>patients</a:t>
          </a:r>
          <a:r>
            <a:rPr lang="pt-PT" sz="2000" b="0" i="0" kern="1200" dirty="0">
              <a:latin typeface="Roboto"/>
              <a:ea typeface="+mn-ea"/>
              <a:cs typeface="+mn-cs"/>
            </a:rPr>
            <a:t> </a:t>
          </a:r>
          <a:r>
            <a:rPr lang="pt-PT" sz="2000" b="0" i="0" kern="1200" dirty="0" err="1">
              <a:latin typeface="Roboto"/>
              <a:ea typeface="+mn-ea"/>
              <a:cs typeface="+mn-cs"/>
            </a:rPr>
            <a:t>will</a:t>
          </a:r>
          <a:r>
            <a:rPr lang="pt-PT" sz="2000" b="0" i="0" kern="1200" dirty="0">
              <a:latin typeface="Roboto"/>
              <a:ea typeface="+mn-ea"/>
              <a:cs typeface="+mn-cs"/>
            </a:rPr>
            <a:t> </a:t>
          </a:r>
          <a:r>
            <a:rPr lang="pt-PT" sz="2000" b="0" i="0" kern="1200" dirty="0" err="1">
              <a:latin typeface="Roboto"/>
              <a:ea typeface="+mn-ea"/>
              <a:cs typeface="+mn-cs"/>
            </a:rPr>
            <a:t>require</a:t>
          </a:r>
          <a:r>
            <a:rPr lang="pt-PT" sz="2000" b="0" i="0" kern="1200" dirty="0">
              <a:latin typeface="Roboto"/>
              <a:ea typeface="+mn-ea"/>
              <a:cs typeface="+mn-cs"/>
            </a:rPr>
            <a:t> </a:t>
          </a:r>
          <a:r>
            <a:rPr lang="pt-PT" sz="2000" b="0" i="0" kern="1200" dirty="0" err="1">
              <a:latin typeface="Roboto"/>
              <a:ea typeface="+mn-ea"/>
              <a:cs typeface="+mn-cs"/>
            </a:rPr>
            <a:t>psychosocial</a:t>
          </a:r>
          <a:r>
            <a:rPr lang="pt-PT" sz="2000" b="0" i="0" kern="1200" dirty="0">
              <a:latin typeface="Roboto"/>
              <a:ea typeface="+mn-ea"/>
              <a:cs typeface="+mn-cs"/>
            </a:rPr>
            <a:t> </a:t>
          </a:r>
          <a:r>
            <a:rPr lang="pt-PT" sz="2000" b="0" i="0" kern="1200" dirty="0" err="1">
              <a:latin typeface="Roboto"/>
              <a:ea typeface="+mn-ea"/>
              <a:cs typeface="+mn-cs"/>
            </a:rPr>
            <a:t>support</a:t>
          </a:r>
          <a:r>
            <a:rPr lang="pt-PT" sz="2000" b="0" i="0" kern="1200" dirty="0">
              <a:latin typeface="Roboto"/>
              <a:ea typeface="+mn-ea"/>
              <a:cs typeface="+mn-cs"/>
            </a:rPr>
            <a:t> </a:t>
          </a:r>
          <a:r>
            <a:rPr lang="pt-PT" sz="2000" b="0" i="0" kern="1200" dirty="0" err="1">
              <a:latin typeface="Roboto"/>
              <a:ea typeface="+mn-ea"/>
              <a:cs typeface="+mn-cs"/>
            </a:rPr>
            <a:t>or</a:t>
          </a:r>
          <a:r>
            <a:rPr lang="pt-PT" sz="2000" b="0" i="0" kern="1200" dirty="0">
              <a:latin typeface="Roboto"/>
              <a:ea typeface="+mn-ea"/>
              <a:cs typeface="+mn-cs"/>
            </a:rPr>
            <a:t> follow-up</a:t>
          </a:r>
        </a:p>
      </dsp:txBody>
      <dsp:txXfrm>
        <a:off x="6174989" y="2428917"/>
        <a:ext cx="5327822" cy="1664944"/>
      </dsp:txXfrm>
    </dsp:sp>
    <dsp:sp modelId="{3EE82B56-5F54-A840-9AC2-4C98AA729E5E}">
      <dsp:nvSpPr>
        <dsp:cNvPr id="0" name=""/>
        <dsp:cNvSpPr/>
      </dsp:nvSpPr>
      <dsp:spPr>
        <a:xfrm>
          <a:off x="5868716" y="2288518"/>
          <a:ext cx="1334021" cy="1548006"/>
        </a:xfrm>
        <a:prstGeom prst="rect">
          <a:avLst/>
        </a:prstGeom>
        <a:blipFill>
          <a:blip xmlns:r="http://schemas.openxmlformats.org/officeDocument/2006/relationships" r:embed="rId4"/>
          <a:stretch>
            <a:fillRect l="2500" t="2000" r="2500"/>
          </a:stretch>
        </a:blipFill>
        <a:ln w="12700" cap="flat" cmpd="sng" algn="ctr">
          <a:noFill/>
          <a:prstDash val="solid"/>
          <a:miter lim="800000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89E902-453D-44D1-A5F0-3D28F4282A28}">
      <dsp:nvSpPr>
        <dsp:cNvPr id="0" name=""/>
        <dsp:cNvSpPr/>
      </dsp:nvSpPr>
      <dsp:spPr>
        <a:xfrm>
          <a:off x="0" y="1612"/>
          <a:ext cx="5891213" cy="81707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95EEE4-8D0F-4A8B-876C-4212D6738501}">
      <dsp:nvSpPr>
        <dsp:cNvPr id="0" name=""/>
        <dsp:cNvSpPr/>
      </dsp:nvSpPr>
      <dsp:spPr>
        <a:xfrm>
          <a:off x="247165" y="185454"/>
          <a:ext cx="449391" cy="44939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66ACC5-0094-4C00-849C-D29B571DDCFA}">
      <dsp:nvSpPr>
        <dsp:cNvPr id="0" name=""/>
        <dsp:cNvSpPr/>
      </dsp:nvSpPr>
      <dsp:spPr>
        <a:xfrm>
          <a:off x="943722" y="1612"/>
          <a:ext cx="4947490" cy="8170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474" tIns="86474" rIns="86474" bIns="86474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Use the playing cards and your supply checklist to assemble your </a:t>
          </a:r>
          <a:r>
            <a:rPr lang="en-GB" sz="1700" b="1" kern="1200" dirty="0"/>
            <a:t>Green zone kit</a:t>
          </a:r>
          <a:endParaRPr lang="en-US" sz="1700" kern="1200" dirty="0"/>
        </a:p>
      </dsp:txBody>
      <dsp:txXfrm>
        <a:off x="943722" y="1612"/>
        <a:ext cx="4947490" cy="817075"/>
      </dsp:txXfrm>
    </dsp:sp>
    <dsp:sp modelId="{D68DA34E-2A55-44A6-8AAB-95622244FBE0}">
      <dsp:nvSpPr>
        <dsp:cNvPr id="0" name=""/>
        <dsp:cNvSpPr/>
      </dsp:nvSpPr>
      <dsp:spPr>
        <a:xfrm>
          <a:off x="0" y="1022956"/>
          <a:ext cx="5891213" cy="81707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43C5FC-7EDC-4B0F-BA01-CF55986FAD46}">
      <dsp:nvSpPr>
        <dsp:cNvPr id="0" name=""/>
        <dsp:cNvSpPr/>
      </dsp:nvSpPr>
      <dsp:spPr>
        <a:xfrm>
          <a:off x="247165" y="1206798"/>
          <a:ext cx="449391" cy="44939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B1FCD8-4AD6-4EED-9FE4-84E19ECA3DB5}">
      <dsp:nvSpPr>
        <dsp:cNvPr id="0" name=""/>
        <dsp:cNvSpPr/>
      </dsp:nvSpPr>
      <dsp:spPr>
        <a:xfrm>
          <a:off x="943722" y="1022956"/>
          <a:ext cx="4947490" cy="8170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474" tIns="86474" rIns="86474" bIns="86474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Share the cards between all the members of your team and create a pile with the selected items</a:t>
          </a:r>
          <a:endParaRPr lang="en-US" sz="1700" kern="1200" dirty="0"/>
        </a:p>
      </dsp:txBody>
      <dsp:txXfrm>
        <a:off x="943722" y="1022956"/>
        <a:ext cx="4947490" cy="817075"/>
      </dsp:txXfrm>
    </dsp:sp>
    <dsp:sp modelId="{28A721D8-270A-422F-BAFB-8A97DF0468CE}">
      <dsp:nvSpPr>
        <dsp:cNvPr id="0" name=""/>
        <dsp:cNvSpPr/>
      </dsp:nvSpPr>
      <dsp:spPr>
        <a:xfrm>
          <a:off x="0" y="2044300"/>
          <a:ext cx="5891213" cy="81707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182147-3789-43BB-AC52-1F48EFA9DCA1}">
      <dsp:nvSpPr>
        <dsp:cNvPr id="0" name=""/>
        <dsp:cNvSpPr/>
      </dsp:nvSpPr>
      <dsp:spPr>
        <a:xfrm>
          <a:off x="247165" y="2228142"/>
          <a:ext cx="449391" cy="44939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AE3CD4-10A9-44BB-9B3F-7E12AA96340B}">
      <dsp:nvSpPr>
        <dsp:cNvPr id="0" name=""/>
        <dsp:cNvSpPr/>
      </dsp:nvSpPr>
      <dsp:spPr>
        <a:xfrm>
          <a:off x="943722" y="2044300"/>
          <a:ext cx="4947490" cy="8170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474" tIns="86474" rIns="86474" bIns="86474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Review with your instructor </a:t>
          </a:r>
          <a:endParaRPr lang="en-US" sz="1700" kern="1200" dirty="0"/>
        </a:p>
      </dsp:txBody>
      <dsp:txXfrm>
        <a:off x="943722" y="2044300"/>
        <a:ext cx="4947490" cy="817075"/>
      </dsp:txXfrm>
    </dsp:sp>
    <dsp:sp modelId="{54E1A175-AED1-46AC-88FF-A9BACA9F819F}">
      <dsp:nvSpPr>
        <dsp:cNvPr id="0" name=""/>
        <dsp:cNvSpPr/>
      </dsp:nvSpPr>
      <dsp:spPr>
        <a:xfrm>
          <a:off x="0" y="3065645"/>
          <a:ext cx="5891213" cy="81707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DEBD76-D3B5-4812-9962-6E350875C25C}">
      <dsp:nvSpPr>
        <dsp:cNvPr id="0" name=""/>
        <dsp:cNvSpPr/>
      </dsp:nvSpPr>
      <dsp:spPr>
        <a:xfrm>
          <a:off x="247165" y="3249487"/>
          <a:ext cx="449391" cy="44939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1A9691-E017-43D6-803B-0888476E82DC}">
      <dsp:nvSpPr>
        <dsp:cNvPr id="0" name=""/>
        <dsp:cNvSpPr/>
      </dsp:nvSpPr>
      <dsp:spPr>
        <a:xfrm>
          <a:off x="943722" y="3065645"/>
          <a:ext cx="4947490" cy="8170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474" tIns="86474" rIns="86474" bIns="86474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Once completed, identify the correct location for green zone storage in your floor plan </a:t>
          </a:r>
          <a:endParaRPr lang="en-US" sz="1700" kern="1200"/>
        </a:p>
      </dsp:txBody>
      <dsp:txXfrm>
        <a:off x="943722" y="3065645"/>
        <a:ext cx="4947490" cy="8170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Roboto" panose="020000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Roboto" panose="02000000000000000000" pitchFamily="2" charset="0"/>
              </a:defRPr>
            </a:lvl1pPr>
          </a:lstStyle>
          <a:p>
            <a:fld id="{9FE56F8B-65DD-4A29-A161-AB13885F60E1}" type="datetimeFigureOut">
              <a:rPr lang="en-US" smtClean="0"/>
              <a:pPr/>
              <a:t>2/10/2026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Roboto" panose="020000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Roboto" panose="02000000000000000000" pitchFamily="2" charset="0"/>
              </a:defRPr>
            </a:lvl1pPr>
          </a:lstStyle>
          <a:p>
            <a:fld id="{1559CC42-A9DC-4482-B87F-7B28535DD4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05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Roboto" panose="02000000000000000000" pitchFamily="2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Roboto" panose="02000000000000000000" pitchFamily="2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Roboto" panose="02000000000000000000" pitchFamily="2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Roboto" panose="02000000000000000000" pitchFamily="2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Roboto" panose="02000000000000000000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7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96195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0" name="Google Shape;600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425273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fr-FR" sz="1200" b="0" i="0" kern="1200" dirty="0">
              <a:solidFill>
                <a:schemeClr val="tx1"/>
              </a:solidFill>
              <a:effectLst/>
              <a:latin typeface="Roboto" panose="02000000000000000000" pitchFamily="2" charset="0"/>
              <a:ea typeface="Roboto"/>
            </a:endParaRPr>
          </a:p>
          <a:p>
            <a:pPr lvl="0"/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59CC42-A9DC-4482-B87F-7B28535DD424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287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fr-FR" sz="1200" b="0" i="0" kern="1200">
              <a:solidFill>
                <a:schemeClr val="tx1"/>
              </a:solidFill>
              <a:effectLst/>
              <a:ea typeface="Roboto" panose="02000000000000000000" pitchFamily="2" charset="0"/>
            </a:endParaRPr>
          </a:p>
          <a:p>
            <a:endParaRPr lang="fr-FR" sz="1200" b="0" i="0" kern="1200">
              <a:solidFill>
                <a:schemeClr val="tx1"/>
              </a:solidFill>
              <a:effectLst/>
              <a:latin typeface="Roboto" panose="02000000000000000000" pitchFamily="2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59CC42-A9DC-4482-B87F-7B28535DD424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2724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59CC42-A9DC-4482-B87F-7B28535DD424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8407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blu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icture Placeholder 4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0"/>
            <a:ext cx="12192000" cy="6858000"/>
          </a:xfrm>
          <a:solidFill>
            <a:schemeClr val="bg1"/>
          </a:solidFill>
        </p:spPr>
        <p:txBody>
          <a:bodyPr bIns="1980000" anchor="ctr">
            <a:normAutofit/>
          </a:bodyPr>
          <a:lstStyle>
            <a:lvl1pPr algn="ctr">
              <a:defRPr sz="1400" b="0" i="0">
                <a:solidFill>
                  <a:schemeClr val="accent4"/>
                </a:solidFill>
              </a:defRPr>
            </a:lvl1pPr>
          </a:lstStyle>
          <a:p>
            <a:r>
              <a:rPr lang="en-GB" noProof="0"/>
              <a:t>Click on Icon to add picture, then arrange object (send to back)</a:t>
            </a:r>
            <a:br>
              <a:rPr lang="en-GB" noProof="0"/>
            </a:br>
            <a:r>
              <a:rPr lang="en-GB" noProof="0"/>
              <a:t>Change picture either by right mouse click on picture + „change picture“ </a:t>
            </a:r>
            <a:br>
              <a:rPr lang="en-GB" noProof="0"/>
            </a:br>
            <a:r>
              <a:rPr lang="en-GB" noProof="0"/>
              <a:t>or by deleting picture + resetting slide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2" y="4482003"/>
            <a:ext cx="12191999" cy="1655999"/>
          </a:xfrm>
          <a:solidFill>
            <a:schemeClr val="tx2"/>
          </a:solidFill>
        </p:spPr>
        <p:txBody>
          <a:bodyPr lIns="468000" tIns="360000" rIns="360000" bIns="828000" anchor="b">
            <a:noAutofit/>
          </a:bodyPr>
          <a:lstStyle>
            <a:lvl1pPr marL="0" indent="0" algn="l">
              <a:lnSpc>
                <a:spcPct val="90000"/>
              </a:lnSpc>
              <a:buNone/>
              <a:defRPr sz="2400" b="0" i="0">
                <a:solidFill>
                  <a:schemeClr val="bg1"/>
                </a:solidFill>
                <a:latin typeface="Roboto" panose="02000000000000000000" pitchFamily="2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0" y="485184"/>
            <a:ext cx="7344000" cy="1119158"/>
          </a:xfrm>
          <a:noFill/>
        </p:spPr>
        <p:txBody>
          <a:bodyPr lIns="468000" tIns="72000" rIns="450000" bIns="180000" anchor="t" anchorCtr="0">
            <a:noAutofit/>
          </a:bodyPr>
          <a:lstStyle>
            <a:lvl1pPr algn="l">
              <a:lnSpc>
                <a:spcPct val="85000"/>
              </a:lnSpc>
              <a:defRPr sz="4200" b="0" i="0">
                <a:solidFill>
                  <a:schemeClr val="tx2"/>
                </a:solidFill>
                <a:latin typeface="Roboto" panose="02000000000000000000" pitchFamily="2" charset="0"/>
              </a:defRPr>
            </a:lvl1pPr>
          </a:lstStyle>
          <a:p>
            <a:r>
              <a:rPr lang="en-GB" noProof="0"/>
              <a:t>Click to edit </a:t>
            </a:r>
            <a:br>
              <a:rPr lang="en-GB" noProof="0"/>
            </a:br>
            <a:r>
              <a:rPr lang="en-GB" noProof="0"/>
              <a:t>Master title style</a:t>
            </a:r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80000" y="6507006"/>
            <a:ext cx="5971600" cy="247650"/>
          </a:xfrm>
        </p:spPr>
        <p:txBody>
          <a:bodyPr lIns="0" anchor="ctr">
            <a:noAutofit/>
          </a:bodyPr>
          <a:lstStyle>
            <a:lvl1pPr>
              <a:defRPr sz="1000" b="0" i="0">
                <a:solidFill>
                  <a:schemeClr val="tx1"/>
                </a:solidFill>
                <a:latin typeface="Roboto" panose="02000000000000000000" pitchFamily="2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/>
              <a:t>Name of Author  |  Function | Division | Country </a:t>
            </a:r>
          </a:p>
        </p:txBody>
      </p:sp>
      <p:sp>
        <p:nvSpPr>
          <p:cNvPr id="90" name="Text Placeholder 35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9495913" y="6476048"/>
            <a:ext cx="2195259" cy="247650"/>
          </a:xfrm>
        </p:spPr>
        <p:txBody>
          <a:bodyPr rIns="0" anchor="ctr">
            <a:noAutofit/>
          </a:bodyPr>
          <a:lstStyle>
            <a:lvl1pPr algn="ctr">
              <a:defRPr sz="1600" b="0" i="0" spc="0" baseline="0">
                <a:solidFill>
                  <a:schemeClr val="tx2"/>
                </a:solidFill>
                <a:latin typeface="Roboto" panose="02000000000000000000" pitchFamily="2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 err="1"/>
              <a:t>www.who.int</a:t>
            </a:r>
            <a:endParaRPr lang="en-GB" noProof="0"/>
          </a:p>
        </p:txBody>
      </p:sp>
      <p:sp>
        <p:nvSpPr>
          <p:cNvPr id="62" name="Text Placeholder 35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79999" y="5440855"/>
            <a:ext cx="11211172" cy="288000"/>
          </a:xfrm>
        </p:spPr>
        <p:txBody>
          <a:bodyPr lIns="0" rIns="90000">
            <a:noAutofit/>
          </a:bodyPr>
          <a:lstStyle>
            <a:lvl1pPr algn="l">
              <a:defRPr sz="1600" b="0" i="0">
                <a:solidFill>
                  <a:schemeClr val="bg1"/>
                </a:solidFill>
                <a:latin typeface="Roboto" panose="02000000000000000000" pitchFamily="2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/>
              <a:t>Date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22" hasCustomPrompt="1"/>
          </p:nvPr>
        </p:nvSpPr>
        <p:spPr>
          <a:xfrm>
            <a:off x="8518300" y="485184"/>
            <a:ext cx="3172871" cy="1112400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algn="ctr">
              <a:defRPr sz="100" b="0" i="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972154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Intro large Tex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ate Placeholder 17"/>
          <p:cNvSpPr>
            <a:spLocks noGrp="1"/>
          </p:cNvSpPr>
          <p:nvPr>
            <p:ph type="dt" sz="half" idx="14"/>
          </p:nvPr>
        </p:nvSpPr>
        <p:spPr bwMode="invGray">
          <a:xfrm>
            <a:off x="480000" y="6580588"/>
            <a:ext cx="790001" cy="180000"/>
          </a:xfrm>
          <a:prstGeom prst="rect">
            <a:avLst/>
          </a:prstGeom>
          <a:noFill/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Roboto" panose="02000000000000000000" pitchFamily="2" charset="0"/>
              </a:defRPr>
            </a:lvl1pPr>
          </a:lstStyle>
          <a:p>
            <a:fld id="{6B8C4255-161D-49DE-B003-3A18AABFE912}" type="datetime1">
              <a:rPr lang="en-US" smtClean="0"/>
              <a:pPr/>
              <a:t>2/10/2026</a:t>
            </a:fld>
            <a:endParaRPr lang="en-GB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5"/>
          </p:nvPr>
        </p:nvSpPr>
        <p:spPr bwMode="invGray">
          <a:xfrm>
            <a:off x="479999" y="6577201"/>
            <a:ext cx="2264608" cy="180000"/>
          </a:xfrm>
          <a:prstGeom prst="rect">
            <a:avLst/>
          </a:prstGeom>
          <a:noFill/>
        </p:spPr>
        <p:txBody>
          <a:bodyPr/>
          <a:lstStyle>
            <a:lvl1pPr>
              <a:defRPr b="0" i="0">
                <a:latin typeface="Roboto" panose="02000000000000000000" pitchFamily="2" charset="0"/>
              </a:defRPr>
            </a:lvl1pPr>
          </a:lstStyle>
          <a:p>
            <a:r>
              <a:rPr lang="en-GB"/>
              <a:t>Mass Casualties Management WHOA</a:t>
            </a: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6"/>
          </p:nvPr>
        </p:nvSpPr>
        <p:spPr bwMode="invGray">
          <a:noFill/>
        </p:spPr>
        <p:txBody>
          <a:bodyPr/>
          <a:lstStyle>
            <a:lvl1pPr>
              <a:defRPr b="0" i="0"/>
            </a:lvl1pPr>
          </a:lstStyle>
          <a:p>
            <a:fld id="{A74CE0EA-F3B5-4684-BA10-C594598FDB9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  <a:noFill/>
        </p:spPr>
        <p:txBody>
          <a:bodyPr anchor="t">
            <a:normAutofit/>
          </a:bodyPr>
          <a:lstStyle>
            <a:lvl1pPr>
              <a:defRPr sz="800" b="0" i="0">
                <a:solidFill>
                  <a:schemeClr val="tx1"/>
                </a:solidFill>
                <a:latin typeface="Roboto" panose="02000000000000000000" pitchFamily="2" charset="0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 bwMode="invGray">
          <a:noFill/>
        </p:spPr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 i="0">
                <a:solidFill>
                  <a:schemeClr val="tx1"/>
                </a:solidFill>
                <a:latin typeface="Roboto" panose="02000000000000000000" pitchFamily="2" charset="0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8"/>
          </p:nvPr>
        </p:nvSpPr>
        <p:spPr bwMode="invGray">
          <a:xfrm>
            <a:off x="479999" y="1800000"/>
            <a:ext cx="11226365" cy="4237200"/>
          </a:xfrm>
          <a:noFill/>
        </p:spPr>
        <p:txBody>
          <a:bodyPr lIns="0" tIns="0" rIns="0" bIns="0"/>
          <a:lstStyle>
            <a:lvl1pPr>
              <a:lnSpc>
                <a:spcPct val="110000"/>
              </a:lnSpc>
              <a:defRPr sz="1400" b="0" i="0"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>
              <a:lnSpc>
                <a:spcPct val="110000"/>
              </a:lnSpc>
              <a:defRPr sz="1400" b="0" i="0">
                <a:solidFill>
                  <a:schemeClr val="tx1"/>
                </a:solidFill>
                <a:latin typeface="Roboto" panose="02000000000000000000" pitchFamily="2" charset="0"/>
              </a:defRPr>
            </a:lvl2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723797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hapter Intro Imag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0" y="0"/>
            <a:ext cx="12192000" cy="6858000"/>
          </a:xfrm>
          <a:solidFill>
            <a:schemeClr val="bg1"/>
          </a:solidFill>
        </p:spPr>
        <p:txBody>
          <a:bodyPr wrap="square" tIns="1980000" bIns="0"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 b="0" i="0">
                <a:solidFill>
                  <a:schemeClr val="accent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/>
              <a:t>Click on Icon to add picture, then arrange object (send to back)</a:t>
            </a:r>
            <a:br>
              <a:rPr lang="en-GB" noProof="0"/>
            </a:br>
            <a:r>
              <a:rPr lang="en-GB" noProof="0"/>
              <a:t>Change picture either by</a:t>
            </a:r>
            <a:br>
              <a:rPr lang="en-GB" noProof="0"/>
            </a:br>
            <a:r>
              <a:rPr lang="en-GB" noProof="0"/>
              <a:t>right mouse click on picture + „change picture“ </a:t>
            </a:r>
            <a:br>
              <a:rPr lang="en-GB" noProof="0"/>
            </a:br>
            <a:r>
              <a:rPr lang="en-GB" noProof="0"/>
              <a:t>or by deleting picture + resetting slide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8"/>
          </p:nvPr>
        </p:nvSpPr>
        <p:spPr bwMode="gray">
          <a:xfrm>
            <a:off x="2" y="1800000"/>
            <a:ext cx="4279900" cy="1649446"/>
          </a:xfrm>
          <a:solidFill>
            <a:schemeClr val="tx2">
              <a:alpha val="90000"/>
            </a:schemeClr>
          </a:solidFill>
        </p:spPr>
        <p:txBody>
          <a:bodyPr lIns="468000" tIns="180000" rIns="360000" bIns="180000">
            <a:noAutofit/>
          </a:bodyPr>
          <a:lstStyle>
            <a:lvl1pPr>
              <a:defRPr sz="2800" b="0" i="0">
                <a:solidFill>
                  <a:schemeClr val="bg1"/>
                </a:solidFill>
                <a:latin typeface="Roboto" panose="02000000000000000000" pitchFamily="2" charset="0"/>
              </a:defRPr>
            </a:lvl1pPr>
            <a:lvl2pPr marL="541338" indent="-274638">
              <a:tabLst>
                <a:tab pos="1614488" algn="l"/>
              </a:tabLst>
              <a:defRPr sz="2800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9"/>
          </p:nvPr>
        </p:nvSpPr>
        <p:spPr bwMode="gray">
          <a:xfrm>
            <a:off x="480000" y="6580588"/>
            <a:ext cx="790001" cy="1800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Roboto" panose="02000000000000000000" pitchFamily="2" charset="0"/>
              </a:defRPr>
            </a:lvl1pPr>
          </a:lstStyle>
          <a:p>
            <a:fld id="{096496B4-0F1C-4C11-8A4A-B09762408B82}" type="datetime1">
              <a:rPr lang="en-US" smtClean="0"/>
              <a:pPr/>
              <a:t>2/10/2026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0"/>
          </p:nvPr>
        </p:nvSpPr>
        <p:spPr bwMode="gray">
          <a:xfrm>
            <a:off x="479999" y="6577201"/>
            <a:ext cx="2264608" cy="1800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Roboto" panose="02000000000000000000" pitchFamily="2" charset="0"/>
              </a:defRPr>
            </a:lvl1pPr>
          </a:lstStyle>
          <a:p>
            <a:r>
              <a:rPr lang="en-GB"/>
              <a:t>Mass Casualties Management WHOA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1"/>
          </p:nvPr>
        </p:nvSpPr>
        <p:spPr bwMode="gray"/>
        <p:txBody>
          <a:bodyPr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fld id="{A74CE0EA-F3B5-4684-BA10-C594598FDB9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 i="0">
                <a:solidFill>
                  <a:schemeClr val="tx1"/>
                </a:solidFill>
                <a:latin typeface="Roboto" panose="02000000000000000000" pitchFamily="2" charset="0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24" hasCustomPrompt="1"/>
          </p:nvPr>
        </p:nvSpPr>
        <p:spPr bwMode="gray">
          <a:xfrm>
            <a:off x="9737763" y="371958"/>
            <a:ext cx="1976400" cy="694800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algn="ctr">
              <a:defRPr sz="100" b="0" i="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528588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blue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30"/>
          </p:nvPr>
        </p:nvSpPr>
        <p:spPr bwMode="gray">
          <a:xfrm>
            <a:off x="480000" y="6580588"/>
            <a:ext cx="790001" cy="1800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Roboto" panose="02000000000000000000" pitchFamily="2" charset="0"/>
              </a:defRPr>
            </a:lvl1pPr>
          </a:lstStyle>
          <a:p>
            <a:fld id="{194E0253-B7BE-49EA-B671-E483005DDD93}" type="datetime1">
              <a:rPr lang="en-US" smtClean="0"/>
              <a:pPr/>
              <a:t>2/10/2026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1"/>
          </p:nvPr>
        </p:nvSpPr>
        <p:spPr bwMode="gray">
          <a:xfrm>
            <a:off x="479999" y="6577201"/>
            <a:ext cx="2264608" cy="1800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Roboto" panose="02000000000000000000" pitchFamily="2" charset="0"/>
              </a:defRPr>
            </a:lvl1pPr>
          </a:lstStyle>
          <a:p>
            <a:r>
              <a:rPr lang="en-GB"/>
              <a:t>Mass Casualties Management WHOA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32"/>
          </p:nvPr>
        </p:nvSpPr>
        <p:spPr bwMode="gray"/>
        <p:txBody>
          <a:bodyPr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fld id="{A74CE0EA-F3B5-4684-BA10-C594598FDB9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 bwMode="gray">
          <a:xfrm>
            <a:off x="479999" y="359999"/>
            <a:ext cx="8160000" cy="720000"/>
          </a:xfrm>
        </p:spPr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28" name="Rectangle 27"/>
          <p:cNvSpPr/>
          <p:nvPr/>
        </p:nvSpPr>
        <p:spPr bwMode="gray">
          <a:xfrm>
            <a:off x="480001" y="1800002"/>
            <a:ext cx="6367841" cy="14249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b="0" i="0" noProof="0">
              <a:solidFill>
                <a:schemeClr val="tx1"/>
              </a:solidFill>
              <a:latin typeface="Roboto" panose="02000000000000000000" pitchFamily="2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33" hasCustomPrompt="1"/>
          </p:nvPr>
        </p:nvSpPr>
        <p:spPr>
          <a:xfrm>
            <a:off x="479999" y="2143683"/>
            <a:ext cx="988484" cy="396000"/>
          </a:xfrm>
        </p:spPr>
        <p:txBody>
          <a:bodyPr/>
          <a:lstStyle>
            <a:lvl1pPr>
              <a:defRPr sz="2800" b="0" i="0">
                <a:solidFill>
                  <a:schemeClr val="tx2"/>
                </a:solidFill>
                <a:latin typeface="Roboto" panose="02000000000000000000" pitchFamily="2" charset="0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01</a:t>
            </a:r>
          </a:p>
        </p:txBody>
      </p:sp>
      <p:sp>
        <p:nvSpPr>
          <p:cNvPr id="31" name="Text Placeholder 3"/>
          <p:cNvSpPr>
            <a:spLocks noGrp="1"/>
          </p:cNvSpPr>
          <p:nvPr>
            <p:ph type="body" sz="quarter" idx="34" hasCustomPrompt="1"/>
          </p:nvPr>
        </p:nvSpPr>
        <p:spPr>
          <a:xfrm>
            <a:off x="1707437" y="2143683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 i="0"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34" name="Text Placeholder 3"/>
          <p:cNvSpPr>
            <a:spLocks noGrp="1"/>
          </p:cNvSpPr>
          <p:nvPr>
            <p:ph type="body" sz="quarter" idx="35" hasCustomPrompt="1"/>
          </p:nvPr>
        </p:nvSpPr>
        <p:spPr>
          <a:xfrm>
            <a:off x="7432736" y="2143683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 i="0"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36" name="Text Placeholder 3"/>
          <p:cNvSpPr>
            <a:spLocks noGrp="1"/>
          </p:cNvSpPr>
          <p:nvPr>
            <p:ph type="body" sz="quarter" idx="36" hasCustomPrompt="1"/>
          </p:nvPr>
        </p:nvSpPr>
        <p:spPr>
          <a:xfrm>
            <a:off x="479999" y="2877928"/>
            <a:ext cx="988484" cy="396000"/>
          </a:xfrm>
        </p:spPr>
        <p:txBody>
          <a:bodyPr/>
          <a:lstStyle>
            <a:lvl1pPr>
              <a:defRPr sz="2800" b="0" i="0">
                <a:solidFill>
                  <a:schemeClr val="tx2"/>
                </a:solidFill>
                <a:latin typeface="Roboto" panose="02000000000000000000" pitchFamily="2" charset="0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02</a:t>
            </a:r>
          </a:p>
        </p:txBody>
      </p:sp>
      <p:sp>
        <p:nvSpPr>
          <p:cNvPr id="37" name="Text Placeholder 3"/>
          <p:cNvSpPr>
            <a:spLocks noGrp="1"/>
          </p:cNvSpPr>
          <p:nvPr>
            <p:ph type="body" sz="quarter" idx="37" hasCustomPrompt="1"/>
          </p:nvPr>
        </p:nvSpPr>
        <p:spPr>
          <a:xfrm>
            <a:off x="1707437" y="2877928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 i="0"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39" name="Text Placeholder 3"/>
          <p:cNvSpPr>
            <a:spLocks noGrp="1"/>
          </p:cNvSpPr>
          <p:nvPr>
            <p:ph type="body" sz="quarter" idx="38" hasCustomPrompt="1"/>
          </p:nvPr>
        </p:nvSpPr>
        <p:spPr>
          <a:xfrm>
            <a:off x="7432736" y="2877928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 i="0"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40" name="Text Placeholder 3"/>
          <p:cNvSpPr>
            <a:spLocks noGrp="1"/>
          </p:cNvSpPr>
          <p:nvPr>
            <p:ph type="body" sz="quarter" idx="39" hasCustomPrompt="1"/>
          </p:nvPr>
        </p:nvSpPr>
        <p:spPr>
          <a:xfrm>
            <a:off x="479999" y="3612173"/>
            <a:ext cx="988484" cy="396000"/>
          </a:xfrm>
        </p:spPr>
        <p:txBody>
          <a:bodyPr/>
          <a:lstStyle>
            <a:lvl1pPr>
              <a:defRPr sz="2800" b="0" i="0">
                <a:solidFill>
                  <a:schemeClr val="tx2"/>
                </a:solidFill>
                <a:latin typeface="Roboto" panose="02000000000000000000" pitchFamily="2" charset="0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03</a:t>
            </a:r>
          </a:p>
        </p:txBody>
      </p:sp>
      <p:sp>
        <p:nvSpPr>
          <p:cNvPr id="41" name="Text Placeholder 3"/>
          <p:cNvSpPr>
            <a:spLocks noGrp="1"/>
          </p:cNvSpPr>
          <p:nvPr>
            <p:ph type="body" sz="quarter" idx="40" hasCustomPrompt="1"/>
          </p:nvPr>
        </p:nvSpPr>
        <p:spPr>
          <a:xfrm>
            <a:off x="1707437" y="3612173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 i="0"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42" name="Text Placeholder 3"/>
          <p:cNvSpPr>
            <a:spLocks noGrp="1"/>
          </p:cNvSpPr>
          <p:nvPr>
            <p:ph type="body" sz="quarter" idx="41" hasCustomPrompt="1"/>
          </p:nvPr>
        </p:nvSpPr>
        <p:spPr>
          <a:xfrm>
            <a:off x="7432736" y="3612173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 i="0"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43" name="Text Placeholder 3"/>
          <p:cNvSpPr>
            <a:spLocks noGrp="1"/>
          </p:cNvSpPr>
          <p:nvPr>
            <p:ph type="body" sz="quarter" idx="42" hasCustomPrompt="1"/>
          </p:nvPr>
        </p:nvSpPr>
        <p:spPr>
          <a:xfrm>
            <a:off x="479999" y="4346418"/>
            <a:ext cx="988484" cy="396000"/>
          </a:xfrm>
        </p:spPr>
        <p:txBody>
          <a:bodyPr/>
          <a:lstStyle>
            <a:lvl1pPr>
              <a:defRPr sz="2800" b="0" i="0">
                <a:solidFill>
                  <a:schemeClr val="tx2"/>
                </a:solidFill>
                <a:latin typeface="Roboto" panose="02000000000000000000" pitchFamily="2" charset="0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04</a:t>
            </a:r>
          </a:p>
        </p:txBody>
      </p:sp>
      <p:sp>
        <p:nvSpPr>
          <p:cNvPr id="44" name="Text Placeholder 3"/>
          <p:cNvSpPr>
            <a:spLocks noGrp="1"/>
          </p:cNvSpPr>
          <p:nvPr>
            <p:ph type="body" sz="quarter" idx="43" hasCustomPrompt="1"/>
          </p:nvPr>
        </p:nvSpPr>
        <p:spPr>
          <a:xfrm>
            <a:off x="1707437" y="4346418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 i="0"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45" name="Text Placeholder 3"/>
          <p:cNvSpPr>
            <a:spLocks noGrp="1"/>
          </p:cNvSpPr>
          <p:nvPr>
            <p:ph type="body" sz="quarter" idx="44" hasCustomPrompt="1"/>
          </p:nvPr>
        </p:nvSpPr>
        <p:spPr>
          <a:xfrm>
            <a:off x="7432736" y="4346418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 i="0"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46" name="Text Placeholder 3"/>
          <p:cNvSpPr>
            <a:spLocks noGrp="1"/>
          </p:cNvSpPr>
          <p:nvPr>
            <p:ph type="body" sz="quarter" idx="45" hasCustomPrompt="1"/>
          </p:nvPr>
        </p:nvSpPr>
        <p:spPr>
          <a:xfrm>
            <a:off x="479999" y="5080663"/>
            <a:ext cx="988484" cy="396000"/>
          </a:xfrm>
        </p:spPr>
        <p:txBody>
          <a:bodyPr/>
          <a:lstStyle>
            <a:lvl1pPr>
              <a:defRPr sz="2800" b="0" i="0">
                <a:solidFill>
                  <a:schemeClr val="tx2"/>
                </a:solidFill>
                <a:latin typeface="Roboto" panose="02000000000000000000" pitchFamily="2" charset="0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05</a:t>
            </a:r>
          </a:p>
        </p:txBody>
      </p:sp>
      <p:sp>
        <p:nvSpPr>
          <p:cNvPr id="47" name="Text Placeholder 3"/>
          <p:cNvSpPr>
            <a:spLocks noGrp="1"/>
          </p:cNvSpPr>
          <p:nvPr>
            <p:ph type="body" sz="quarter" idx="46" hasCustomPrompt="1"/>
          </p:nvPr>
        </p:nvSpPr>
        <p:spPr>
          <a:xfrm>
            <a:off x="1707437" y="5080663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 i="0"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48" name="Text Placeholder 3"/>
          <p:cNvSpPr>
            <a:spLocks noGrp="1"/>
          </p:cNvSpPr>
          <p:nvPr>
            <p:ph type="body" sz="quarter" idx="47" hasCustomPrompt="1"/>
          </p:nvPr>
        </p:nvSpPr>
        <p:spPr>
          <a:xfrm>
            <a:off x="7432736" y="5080663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 i="0"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49" name="Text Placeholder 3"/>
          <p:cNvSpPr>
            <a:spLocks noGrp="1"/>
          </p:cNvSpPr>
          <p:nvPr>
            <p:ph type="body" sz="quarter" idx="48" hasCustomPrompt="1"/>
          </p:nvPr>
        </p:nvSpPr>
        <p:spPr>
          <a:xfrm>
            <a:off x="479999" y="5814910"/>
            <a:ext cx="988484" cy="396000"/>
          </a:xfrm>
        </p:spPr>
        <p:txBody>
          <a:bodyPr/>
          <a:lstStyle>
            <a:lvl1pPr>
              <a:defRPr sz="2800" b="0" i="0">
                <a:solidFill>
                  <a:schemeClr val="tx2"/>
                </a:solidFill>
                <a:latin typeface="Roboto" panose="02000000000000000000" pitchFamily="2" charset="0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06</a:t>
            </a:r>
          </a:p>
        </p:txBody>
      </p:sp>
      <p:sp>
        <p:nvSpPr>
          <p:cNvPr id="50" name="Text Placeholder 3"/>
          <p:cNvSpPr>
            <a:spLocks noGrp="1"/>
          </p:cNvSpPr>
          <p:nvPr>
            <p:ph type="body" sz="quarter" idx="49" hasCustomPrompt="1"/>
          </p:nvPr>
        </p:nvSpPr>
        <p:spPr>
          <a:xfrm>
            <a:off x="1707437" y="5814910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 i="0"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51" name="Text Placeholder 3"/>
          <p:cNvSpPr>
            <a:spLocks noGrp="1"/>
          </p:cNvSpPr>
          <p:nvPr>
            <p:ph type="body" sz="quarter" idx="50" hasCustomPrompt="1"/>
          </p:nvPr>
        </p:nvSpPr>
        <p:spPr>
          <a:xfrm>
            <a:off x="7432736" y="5814910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 i="0"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25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 i="0">
                <a:solidFill>
                  <a:schemeClr val="tx1"/>
                </a:solidFill>
                <a:latin typeface="Roboto" panose="02000000000000000000" pitchFamily="2" charset="0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31645553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invGray">
          <a:xfrm>
            <a:off x="480000" y="6580588"/>
            <a:ext cx="790001" cy="1800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Roboto" panose="02000000000000000000" pitchFamily="2" charset="0"/>
              </a:defRPr>
            </a:lvl1pPr>
          </a:lstStyle>
          <a:p>
            <a:fld id="{D1D195AF-CC99-4880-8D3F-14866BEFFB09}" type="datetime1">
              <a:rPr lang="en-US" smtClean="0"/>
              <a:pPr/>
              <a:t>2/10/2026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invGray">
          <a:xfrm>
            <a:off x="479999" y="6577201"/>
            <a:ext cx="2264608" cy="1800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Roboto" panose="02000000000000000000" pitchFamily="2" charset="0"/>
              </a:defRPr>
            </a:lvl1pPr>
          </a:lstStyle>
          <a:p>
            <a:r>
              <a:rPr lang="en-GB"/>
              <a:t>Mass Casualties Management WHOA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invGray"/>
        <p:txBody>
          <a:bodyPr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fld id="{A74CE0EA-F3B5-4684-BA10-C594598FDB9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 i="0">
                <a:solidFill>
                  <a:schemeClr val="tx1"/>
                </a:solidFill>
                <a:latin typeface="Roboto" panose="02000000000000000000" pitchFamily="2" charset="0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 i="0">
                <a:solidFill>
                  <a:schemeClr val="tx1"/>
                </a:solidFill>
                <a:latin typeface="Roboto" panose="02000000000000000000" pitchFamily="2" charset="0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17496970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icture Placeholder 4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0"/>
            <a:ext cx="12192000" cy="6858000"/>
          </a:xfrm>
          <a:solidFill>
            <a:schemeClr val="bg1"/>
          </a:solidFill>
        </p:spPr>
        <p:txBody>
          <a:bodyPr bIns="198000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 b="0" i="0">
                <a:solidFill>
                  <a:schemeClr val="accent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/>
              <a:t>Click on Icon to add picture, then arrange object (send to back)</a:t>
            </a:r>
            <a:br>
              <a:rPr lang="en-GB" noProof="0"/>
            </a:br>
            <a:r>
              <a:rPr lang="en-GB" noProof="0"/>
              <a:t>Change picture either by</a:t>
            </a:r>
            <a:br>
              <a:rPr lang="en-GB" noProof="0"/>
            </a:br>
            <a:r>
              <a:rPr lang="en-GB" noProof="0"/>
              <a:t>right mouse click on picture + „change picture“ </a:t>
            </a:r>
            <a:br>
              <a:rPr lang="en-GB" noProof="0"/>
            </a:br>
            <a:r>
              <a:rPr lang="en-GB" noProof="0"/>
              <a:t>or by deleting picture + resetting slide</a:t>
            </a:r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80000" y="6507006"/>
            <a:ext cx="5971600" cy="247650"/>
          </a:xfrm>
        </p:spPr>
        <p:txBody>
          <a:bodyPr anchor="ctr">
            <a:noAutofit/>
          </a:bodyPr>
          <a:lstStyle>
            <a:lvl1pPr>
              <a:defRPr sz="1000" b="0" i="0">
                <a:solidFill>
                  <a:schemeClr val="tx1"/>
                </a:solidFill>
                <a:latin typeface="Roboto" panose="02000000000000000000" pitchFamily="2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/>
              <a:t>Name of Author  |  Function | Division | Country </a:t>
            </a:r>
          </a:p>
        </p:txBody>
      </p:sp>
      <p:sp>
        <p:nvSpPr>
          <p:cNvPr id="37" name="Text Placeholder 35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9495913" y="6476048"/>
            <a:ext cx="2195259" cy="247650"/>
          </a:xfrm>
        </p:spPr>
        <p:txBody>
          <a:bodyPr rIns="0" anchor="ctr">
            <a:noAutofit/>
          </a:bodyPr>
          <a:lstStyle>
            <a:lvl1pPr algn="ctr">
              <a:defRPr sz="1600" b="0" i="0" spc="0" baseline="0">
                <a:solidFill>
                  <a:schemeClr val="tx2"/>
                </a:solidFill>
                <a:latin typeface="Roboto" panose="02000000000000000000" pitchFamily="2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 err="1"/>
              <a:t>www.who.int</a:t>
            </a:r>
            <a:endParaRPr lang="en-GB" noProof="0"/>
          </a:p>
        </p:txBody>
      </p:sp>
      <p:sp>
        <p:nvSpPr>
          <p:cNvPr id="39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0" y="485184"/>
            <a:ext cx="7344000" cy="1119158"/>
          </a:xfrm>
          <a:noFill/>
        </p:spPr>
        <p:txBody>
          <a:bodyPr lIns="468000" tIns="72000" rIns="450000" bIns="180000" anchor="t" anchorCtr="0">
            <a:noAutofit/>
          </a:bodyPr>
          <a:lstStyle>
            <a:lvl1pPr algn="l">
              <a:lnSpc>
                <a:spcPct val="85000"/>
              </a:lnSpc>
              <a:defRPr sz="4200" b="0" i="0">
                <a:solidFill>
                  <a:schemeClr val="tx2"/>
                </a:solidFill>
                <a:latin typeface="Roboto" panose="02000000000000000000" pitchFamily="2" charset="0"/>
              </a:defRPr>
            </a:lvl1pPr>
          </a:lstStyle>
          <a:p>
            <a:r>
              <a:rPr lang="en-GB" noProof="0"/>
              <a:t>Click to edit </a:t>
            </a:r>
            <a:br>
              <a:rPr lang="en-GB" noProof="0"/>
            </a:br>
            <a:r>
              <a:rPr lang="en-GB" noProof="0"/>
              <a:t>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 bwMode="gray">
          <a:xfrm>
            <a:off x="2" y="4482000"/>
            <a:ext cx="12191999" cy="1656000"/>
          </a:xfrm>
          <a:solidFill>
            <a:schemeClr val="tx2">
              <a:alpha val="90000"/>
            </a:schemeClr>
          </a:solidFill>
        </p:spPr>
        <p:txBody>
          <a:bodyPr lIns="468000" tIns="216000" rIns="360000" bIns="216000" numCol="3" anchor="t">
            <a:noAutofit/>
          </a:bodyPr>
          <a:lstStyle>
            <a:lvl1pPr marL="0" indent="0" algn="l">
              <a:lnSpc>
                <a:spcPct val="90000"/>
              </a:lnSpc>
              <a:buNone/>
              <a:defRPr sz="1400" b="0" i="0">
                <a:solidFill>
                  <a:schemeClr val="bg1"/>
                </a:solidFill>
                <a:latin typeface="Roboto" panose="02000000000000000000" pitchFamily="2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GB" noProof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23" hasCustomPrompt="1"/>
          </p:nvPr>
        </p:nvSpPr>
        <p:spPr>
          <a:xfrm>
            <a:off x="8518300" y="485184"/>
            <a:ext cx="3172871" cy="1112400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algn="ctr">
              <a:defRPr sz="100" b="0" i="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859467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F9EC9-95BA-4E2C-B892-1283BBEA1D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A30BC1-7100-40E9-A9F8-6A1FE2176F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0" i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E4FEEE-77ED-444E-90E9-D8711732F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1709" y="6580588"/>
            <a:ext cx="2264608" cy="1800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Roboto" panose="02000000000000000000" pitchFamily="2" charset="0"/>
              </a:defRPr>
            </a:lvl1pPr>
          </a:lstStyle>
          <a:p>
            <a:r>
              <a:rPr lang="en-US"/>
              <a:t>Mass Casualties Management WHOA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1B5CA5-FDC5-4C18-A67A-9A57CD496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EF226900-9659-4412-9EAE-65AB340F89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6650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blue">
  <p:cSld name="1_Title and Content blu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0"/>
          <p:cNvSpPr txBox="1">
            <a:spLocks noGrp="1"/>
          </p:cNvSpPr>
          <p:nvPr>
            <p:ph type="body" idx="1"/>
          </p:nvPr>
        </p:nvSpPr>
        <p:spPr>
          <a:xfrm>
            <a:off x="480000" y="1800000"/>
            <a:ext cx="11232001" cy="42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" tIns="0" rIns="1800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b="0" i="0"/>
            </a:lvl1pPr>
            <a:lvl2pPr marL="914400" lvl="1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" name="Google Shape;21;p30"/>
          <p:cNvSpPr txBox="1">
            <a:spLocks noGrp="1"/>
          </p:cNvSpPr>
          <p:nvPr>
            <p:ph type="body" idx="2"/>
          </p:nvPr>
        </p:nvSpPr>
        <p:spPr>
          <a:xfrm>
            <a:off x="480485" y="1188003"/>
            <a:ext cx="8160000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" tIns="0" rIns="18000" bIns="0" anchor="ctr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280"/>
              <a:buFont typeface="Arial"/>
              <a:buNone/>
              <a:defRPr sz="1600" b="0" i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defRPr>
            </a:lvl1pPr>
            <a:lvl2pPr marL="914400" lvl="1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30"/>
          <p:cNvSpPr txBox="1">
            <a:spLocks noGrp="1"/>
          </p:cNvSpPr>
          <p:nvPr>
            <p:ph type="sldNum" idx="12"/>
          </p:nvPr>
        </p:nvSpPr>
        <p:spPr>
          <a:xfrm>
            <a:off x="11416433" y="6580588"/>
            <a:ext cx="289931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b="0" i="0"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Google Shape;23;p30"/>
          <p:cNvSpPr txBox="1">
            <a:spLocks noGrp="1"/>
          </p:cNvSpPr>
          <p:nvPr>
            <p:ph type="title"/>
          </p:nvPr>
        </p:nvSpPr>
        <p:spPr>
          <a:xfrm>
            <a:off x="479999" y="359999"/>
            <a:ext cx="816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" tIns="0" rIns="36000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025841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icture Placeholder 4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0"/>
            <a:ext cx="12192000" cy="6858000"/>
          </a:xfrm>
          <a:solidFill>
            <a:srgbClr val="0074A2"/>
          </a:solidFill>
        </p:spPr>
        <p:txBody>
          <a:bodyPr bIns="1980000" anchor="ctr">
            <a:normAutofit/>
          </a:bodyPr>
          <a:lstStyle>
            <a:lvl1pPr algn="ctr">
              <a:defRPr sz="1400" b="0" i="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on Icon to add picture, then arrange object (send to back)</a:t>
            </a:r>
            <a:br>
              <a:rPr lang="en-GB" noProof="0"/>
            </a:br>
            <a:r>
              <a:rPr lang="en-GB" noProof="0"/>
              <a:t>Change picture either by right mouse click on picture + „change picture“ </a:t>
            </a:r>
            <a:br>
              <a:rPr lang="en-GB" noProof="0"/>
            </a:br>
            <a:r>
              <a:rPr lang="en-GB" noProof="0"/>
              <a:t>or by deleting picture + resetting slide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2" y="4482003"/>
            <a:ext cx="12191999" cy="1655999"/>
          </a:xfrm>
          <a:solidFill>
            <a:schemeClr val="tx2"/>
          </a:solidFill>
        </p:spPr>
        <p:txBody>
          <a:bodyPr lIns="468000" tIns="360000" rIns="360000" bIns="828000" anchor="b">
            <a:noAutofit/>
          </a:bodyPr>
          <a:lstStyle>
            <a:lvl1pPr marL="0" indent="0" algn="l">
              <a:lnSpc>
                <a:spcPct val="90000"/>
              </a:lnSpc>
              <a:buNone/>
              <a:defRPr sz="2400" b="0" i="0">
                <a:solidFill>
                  <a:schemeClr val="bg1"/>
                </a:solidFill>
                <a:latin typeface="Roboto" panose="02000000000000000000" pitchFamily="2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0" y="485184"/>
            <a:ext cx="7344000" cy="1119158"/>
          </a:xfrm>
          <a:noFill/>
        </p:spPr>
        <p:txBody>
          <a:bodyPr lIns="468000" tIns="72000" rIns="450000" bIns="180000" anchor="t" anchorCtr="0">
            <a:noAutofit/>
          </a:bodyPr>
          <a:lstStyle>
            <a:lvl1pPr algn="l">
              <a:lnSpc>
                <a:spcPct val="85000"/>
              </a:lnSpc>
              <a:defRPr sz="4200" b="0" i="0">
                <a:solidFill>
                  <a:schemeClr val="bg1"/>
                </a:solidFill>
                <a:latin typeface="Roboto" panose="02000000000000000000" pitchFamily="2" charset="0"/>
              </a:defRPr>
            </a:lvl1pPr>
          </a:lstStyle>
          <a:p>
            <a:r>
              <a:rPr lang="en-GB" noProof="0"/>
              <a:t>Click to edit </a:t>
            </a:r>
            <a:br>
              <a:rPr lang="en-GB" noProof="0"/>
            </a:br>
            <a:r>
              <a:rPr lang="en-GB" noProof="0"/>
              <a:t>Master title style</a:t>
            </a:r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80000" y="6507006"/>
            <a:ext cx="5971600" cy="247650"/>
          </a:xfrm>
        </p:spPr>
        <p:txBody>
          <a:bodyPr lIns="0" anchor="ctr">
            <a:noAutofit/>
          </a:bodyPr>
          <a:lstStyle>
            <a:lvl1pPr>
              <a:defRPr sz="1000" b="0" i="0">
                <a:solidFill>
                  <a:schemeClr val="bg2"/>
                </a:solidFill>
                <a:latin typeface="Roboto" panose="02000000000000000000" pitchFamily="2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/>
              <a:t>Name of Author  |  Function | Division | Country </a:t>
            </a:r>
          </a:p>
        </p:txBody>
      </p:sp>
      <p:sp>
        <p:nvSpPr>
          <p:cNvPr id="90" name="Text Placeholder 35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9495913" y="6476048"/>
            <a:ext cx="2195259" cy="247650"/>
          </a:xfrm>
        </p:spPr>
        <p:txBody>
          <a:bodyPr rIns="0" anchor="ctr">
            <a:noAutofit/>
          </a:bodyPr>
          <a:lstStyle>
            <a:lvl1pPr algn="ctr">
              <a:defRPr sz="1600" b="0" i="0" spc="0" baseline="0">
                <a:solidFill>
                  <a:schemeClr val="bg2"/>
                </a:solidFill>
                <a:latin typeface="Roboto" panose="02000000000000000000" pitchFamily="2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 err="1"/>
              <a:t>www.who.int</a:t>
            </a:r>
            <a:endParaRPr lang="en-GB" noProof="0"/>
          </a:p>
        </p:txBody>
      </p:sp>
      <p:sp>
        <p:nvSpPr>
          <p:cNvPr id="62" name="Text Placeholder 35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79999" y="5440855"/>
            <a:ext cx="11211172" cy="288000"/>
          </a:xfrm>
        </p:spPr>
        <p:txBody>
          <a:bodyPr lIns="0" rIns="90000">
            <a:noAutofit/>
          </a:bodyPr>
          <a:lstStyle>
            <a:lvl1pPr algn="l">
              <a:defRPr sz="1600" b="0" i="0">
                <a:solidFill>
                  <a:schemeClr val="bg1"/>
                </a:solidFill>
                <a:latin typeface="Roboto" panose="02000000000000000000" pitchFamily="2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/>
              <a:t>Date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23" hasCustomPrompt="1"/>
          </p:nvPr>
        </p:nvSpPr>
        <p:spPr bwMode="gray">
          <a:xfrm>
            <a:off x="8518300" y="488563"/>
            <a:ext cx="3172871" cy="1112400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algn="ctr">
              <a:defRPr sz="100" b="0" i="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920002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invGray">
          <a:xfrm>
            <a:off x="480000" y="1800000"/>
            <a:ext cx="11232001" cy="4237200"/>
          </a:xfrm>
        </p:spPr>
        <p:txBody>
          <a:bodyPr/>
          <a:lstStyle>
            <a:lvl1pPr>
              <a:defRPr b="0" i="0"/>
            </a:lvl1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 i="0">
                <a:solidFill>
                  <a:schemeClr val="bg1"/>
                </a:solidFill>
                <a:latin typeface="Roboto" panose="02000000000000000000" pitchFamily="2" charset="0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 bwMode="invGray"/>
        <p:txBody>
          <a:bodyPr/>
          <a:lstStyle>
            <a:lvl1pPr>
              <a:defRPr b="0" i="0"/>
            </a:lvl1pPr>
          </a:lstStyle>
          <a:p>
            <a:fld id="{14CCAAE4-1FC2-493B-874D-4531E9EAEDBC}" type="datetime1">
              <a:rPr lang="en-US" smtClean="0"/>
              <a:pPr/>
              <a:t>2/10/2026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 bwMode="invGray"/>
        <p:txBody>
          <a:bodyPr/>
          <a:lstStyle>
            <a:lvl1pPr>
              <a:defRPr b="0" i="0"/>
            </a:lvl1pPr>
          </a:lstStyle>
          <a:p>
            <a:r>
              <a:rPr lang="en-GB"/>
              <a:t>Mass Casualties Management WHOA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 bwMode="invGray"/>
        <p:txBody>
          <a:bodyPr/>
          <a:lstStyle>
            <a:lvl1pPr>
              <a:defRPr b="0" i="0"/>
            </a:lvl1pPr>
          </a:lstStyle>
          <a:p>
            <a:fld id="{A74CE0EA-F3B5-4684-BA10-C594598FDB9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 i="0">
                <a:solidFill>
                  <a:schemeClr val="bg2"/>
                </a:solidFill>
                <a:latin typeface="Roboto" panose="02000000000000000000" pitchFamily="2" charset="0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 bwMode="invGray">
          <a:xfrm>
            <a:off x="479999" y="359999"/>
            <a:ext cx="8160000" cy="72000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473579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invGray">
          <a:xfrm>
            <a:off x="479999" y="1800000"/>
            <a:ext cx="5472000" cy="4237200"/>
          </a:xfrm>
        </p:spPr>
        <p:txBody>
          <a:bodyPr/>
          <a:lstStyle>
            <a:lvl1pPr>
              <a:defRPr b="0" i="0"/>
            </a:lvl1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invGray">
          <a:xfrm>
            <a:off x="6234364" y="1800000"/>
            <a:ext cx="5472000" cy="4237200"/>
          </a:xfrm>
        </p:spPr>
        <p:txBody>
          <a:bodyPr/>
          <a:lstStyle>
            <a:lvl1pPr>
              <a:defRPr b="0" i="0"/>
            </a:lvl1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2"/>
          </p:nvPr>
        </p:nvSpPr>
        <p:spPr bwMode="invGray"/>
        <p:txBody>
          <a:bodyPr/>
          <a:lstStyle>
            <a:lvl1pPr>
              <a:defRPr b="0" i="0"/>
            </a:lvl1pPr>
          </a:lstStyle>
          <a:p>
            <a:fld id="{F821EFC1-F58F-4D95-8CEA-5A63AB5EAAB0}" type="datetime1">
              <a:rPr lang="en-US" smtClean="0"/>
              <a:pPr/>
              <a:t>2/10/2026</a:t>
            </a:fld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23"/>
          </p:nvPr>
        </p:nvSpPr>
        <p:spPr bwMode="invGray"/>
        <p:txBody>
          <a:bodyPr/>
          <a:lstStyle>
            <a:lvl1pPr>
              <a:defRPr b="0" i="0"/>
            </a:lvl1pPr>
          </a:lstStyle>
          <a:p>
            <a:r>
              <a:rPr lang="en-GB"/>
              <a:t>Mass Casualties Management WHOA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 bwMode="invGray"/>
        <p:txBody>
          <a:bodyPr/>
          <a:lstStyle>
            <a:lvl1pPr>
              <a:defRPr b="0" i="0"/>
            </a:lvl1pPr>
          </a:lstStyle>
          <a:p>
            <a:fld id="{A74CE0EA-F3B5-4684-BA10-C594598FDB9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 i="0">
                <a:solidFill>
                  <a:schemeClr val="bg2"/>
                </a:solidFill>
                <a:latin typeface="Roboto" panose="02000000000000000000" pitchFamily="2" charset="0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 i="0">
                <a:solidFill>
                  <a:schemeClr val="bg1"/>
                </a:solidFill>
                <a:latin typeface="Roboto" panose="02000000000000000000" pitchFamily="2" charset="0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614675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invGray">
          <a:xfrm>
            <a:off x="480000" y="1800000"/>
            <a:ext cx="11232001" cy="4237200"/>
          </a:xfrm>
        </p:spPr>
        <p:txBody>
          <a:bodyPr/>
          <a:lstStyle>
            <a:lvl1pPr>
              <a:defRPr b="0" i="0"/>
            </a:lvl1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 i="0">
                <a:solidFill>
                  <a:schemeClr val="tx1"/>
                </a:solidFill>
                <a:latin typeface="Roboto" panose="02000000000000000000" pitchFamily="2" charset="0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 bwMode="invGray"/>
        <p:txBody>
          <a:bodyPr/>
          <a:lstStyle>
            <a:lvl1pPr>
              <a:defRPr b="0" i="0"/>
            </a:lvl1pPr>
          </a:lstStyle>
          <a:p>
            <a:fld id="{A74CE0EA-F3B5-4684-BA10-C594598FDB9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 bwMode="invGray">
          <a:xfrm>
            <a:off x="479999" y="359999"/>
            <a:ext cx="8160000" cy="72000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068008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boxe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22"/>
          </p:nvPr>
        </p:nvSpPr>
        <p:spPr bwMode="invGray"/>
        <p:txBody>
          <a:bodyPr/>
          <a:lstStyle>
            <a:lvl1pPr>
              <a:defRPr b="0" i="0"/>
            </a:lvl1pPr>
          </a:lstStyle>
          <a:p>
            <a:fld id="{7CFA91C7-3454-413F-BE49-EEA061A19AC3}" type="datetime1">
              <a:rPr lang="en-US" smtClean="0"/>
              <a:pPr/>
              <a:t>2/10/2026</a:t>
            </a:fld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23"/>
          </p:nvPr>
        </p:nvSpPr>
        <p:spPr bwMode="invGray"/>
        <p:txBody>
          <a:bodyPr/>
          <a:lstStyle>
            <a:lvl1pPr>
              <a:defRPr b="0" i="0"/>
            </a:lvl1pPr>
          </a:lstStyle>
          <a:p>
            <a:r>
              <a:rPr lang="en-GB"/>
              <a:t>Mass Casualties Management WHOA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 bwMode="invGray"/>
        <p:txBody>
          <a:bodyPr/>
          <a:lstStyle>
            <a:lvl1pPr>
              <a:defRPr b="0" i="0"/>
            </a:lvl1pPr>
          </a:lstStyle>
          <a:p>
            <a:fld id="{A74CE0EA-F3B5-4684-BA10-C594598FDB9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 i="0">
                <a:solidFill>
                  <a:schemeClr val="bg2"/>
                </a:solidFill>
                <a:latin typeface="Roboto" panose="02000000000000000000" pitchFamily="2" charset="0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25"/>
          </p:nvPr>
        </p:nvSpPr>
        <p:spPr bwMode="invGray">
          <a:xfrm>
            <a:off x="479999" y="2160000"/>
            <a:ext cx="5472000" cy="3877200"/>
          </a:xfrm>
        </p:spPr>
        <p:txBody>
          <a:bodyPr/>
          <a:lstStyle>
            <a:lvl1pPr>
              <a:defRPr b="0" i="0"/>
            </a:lvl1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26"/>
          </p:nvPr>
        </p:nvSpPr>
        <p:spPr bwMode="invGray">
          <a:xfrm>
            <a:off x="6234364" y="2160000"/>
            <a:ext cx="5472000" cy="3877200"/>
          </a:xfrm>
        </p:spPr>
        <p:txBody>
          <a:bodyPr/>
          <a:lstStyle>
            <a:lvl1pPr>
              <a:defRPr b="0" i="0"/>
            </a:lvl1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 i="0">
                <a:solidFill>
                  <a:schemeClr val="bg1"/>
                </a:solidFill>
                <a:latin typeface="Roboto" panose="02000000000000000000" pitchFamily="2" charset="0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27"/>
          </p:nvPr>
        </p:nvSpPr>
        <p:spPr bwMode="invGray">
          <a:xfrm>
            <a:off x="479999" y="1800000"/>
            <a:ext cx="5472001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0" i="0" kern="1200" dirty="0">
                <a:solidFill>
                  <a:schemeClr val="bg1"/>
                </a:solidFill>
                <a:latin typeface="Roboto" panose="02000000000000000000" pitchFamily="2" charset="0"/>
                <a:ea typeface="+mn-ea"/>
                <a:cs typeface="Times New Roman" panose="02020603050405020304" pitchFamily="18" charset="0"/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28"/>
          </p:nvPr>
        </p:nvSpPr>
        <p:spPr bwMode="invGray">
          <a:xfrm>
            <a:off x="6234365" y="1800000"/>
            <a:ext cx="547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0" i="0" dirty="0">
                <a:solidFill>
                  <a:schemeClr val="bg1"/>
                </a:solidFill>
                <a:latin typeface="Roboto" panose="02000000000000000000" pitchFamily="2" charset="0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05554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oxe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22"/>
          </p:nvPr>
        </p:nvSpPr>
        <p:spPr bwMode="invGray"/>
        <p:txBody>
          <a:bodyPr/>
          <a:lstStyle>
            <a:lvl1pPr>
              <a:defRPr b="0" i="0"/>
            </a:lvl1pPr>
          </a:lstStyle>
          <a:p>
            <a:fld id="{478E218B-5126-4DF6-A09F-CB599F97D8C7}" type="datetime1">
              <a:rPr lang="en-US" smtClean="0"/>
              <a:pPr/>
              <a:t>2/10/2026</a:t>
            </a:fld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23"/>
          </p:nvPr>
        </p:nvSpPr>
        <p:spPr bwMode="invGray"/>
        <p:txBody>
          <a:bodyPr/>
          <a:lstStyle>
            <a:lvl1pPr>
              <a:defRPr b="0" i="0"/>
            </a:lvl1pPr>
          </a:lstStyle>
          <a:p>
            <a:r>
              <a:rPr lang="en-GB"/>
              <a:t>Mass Casualties Management WHOA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 bwMode="invGray"/>
        <p:txBody>
          <a:bodyPr/>
          <a:lstStyle>
            <a:lvl1pPr>
              <a:defRPr b="0" i="0"/>
            </a:lvl1pPr>
          </a:lstStyle>
          <a:p>
            <a:fld id="{A74CE0EA-F3B5-4684-BA10-C594598FDB9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 i="0">
                <a:solidFill>
                  <a:schemeClr val="bg2"/>
                </a:solidFill>
                <a:latin typeface="Roboto" panose="02000000000000000000" pitchFamily="2" charset="0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25"/>
          </p:nvPr>
        </p:nvSpPr>
        <p:spPr bwMode="invGray">
          <a:xfrm>
            <a:off x="479999" y="2160000"/>
            <a:ext cx="5472000" cy="1656000"/>
          </a:xfrm>
        </p:spPr>
        <p:txBody>
          <a:bodyPr>
            <a:noAutofit/>
          </a:bodyPr>
          <a:lstStyle>
            <a:lvl1pPr>
              <a:defRPr sz="1400" b="0" i="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26"/>
          </p:nvPr>
        </p:nvSpPr>
        <p:spPr bwMode="invGray">
          <a:xfrm>
            <a:off x="6234364" y="2160000"/>
            <a:ext cx="5472000" cy="1656000"/>
          </a:xfrm>
        </p:spPr>
        <p:txBody>
          <a:bodyPr>
            <a:noAutofit/>
          </a:bodyPr>
          <a:lstStyle>
            <a:lvl1pPr>
              <a:defRPr sz="1400" b="0" i="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7"/>
          </p:nvPr>
        </p:nvSpPr>
        <p:spPr bwMode="invGray">
          <a:xfrm>
            <a:off x="479999" y="1800000"/>
            <a:ext cx="5472001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0" i="0" kern="1200" dirty="0">
                <a:solidFill>
                  <a:schemeClr val="bg1"/>
                </a:solidFill>
                <a:latin typeface="Roboto" panose="02000000000000000000" pitchFamily="2" charset="0"/>
                <a:ea typeface="+mn-ea"/>
                <a:cs typeface="Times New Roman" panose="02020603050405020304" pitchFamily="18" charset="0"/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28"/>
          </p:nvPr>
        </p:nvSpPr>
        <p:spPr bwMode="invGray">
          <a:xfrm>
            <a:off x="6234365" y="1800000"/>
            <a:ext cx="547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0" i="0" dirty="0">
                <a:solidFill>
                  <a:schemeClr val="bg1"/>
                </a:solidFill>
                <a:latin typeface="Roboto" panose="02000000000000000000" pitchFamily="2" charset="0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 i="0">
                <a:solidFill>
                  <a:schemeClr val="bg1"/>
                </a:solidFill>
                <a:latin typeface="Roboto" panose="02000000000000000000" pitchFamily="2" charset="0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  <p:sp>
        <p:nvSpPr>
          <p:cNvPr id="37" name="Content Placeholder 2"/>
          <p:cNvSpPr>
            <a:spLocks noGrp="1"/>
          </p:cNvSpPr>
          <p:nvPr>
            <p:ph sz="half" idx="30"/>
          </p:nvPr>
        </p:nvSpPr>
        <p:spPr bwMode="invGray">
          <a:xfrm>
            <a:off x="479999" y="4381200"/>
            <a:ext cx="5472000" cy="1656000"/>
          </a:xfrm>
        </p:spPr>
        <p:txBody>
          <a:bodyPr>
            <a:noAutofit/>
          </a:bodyPr>
          <a:lstStyle>
            <a:lvl1pPr>
              <a:defRPr sz="1400" b="0" i="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8" name="Content Placeholder 3"/>
          <p:cNvSpPr>
            <a:spLocks noGrp="1"/>
          </p:cNvSpPr>
          <p:nvPr>
            <p:ph sz="half" idx="34"/>
          </p:nvPr>
        </p:nvSpPr>
        <p:spPr bwMode="invGray">
          <a:xfrm>
            <a:off x="6234364" y="4381200"/>
            <a:ext cx="5472000" cy="1656000"/>
          </a:xfrm>
        </p:spPr>
        <p:txBody>
          <a:bodyPr>
            <a:noAutofit/>
          </a:bodyPr>
          <a:lstStyle>
            <a:lvl1pPr>
              <a:defRPr sz="1400" b="0" i="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9" name="Text Placeholder 5"/>
          <p:cNvSpPr>
            <a:spLocks noGrp="1"/>
          </p:cNvSpPr>
          <p:nvPr>
            <p:ph type="body" sz="quarter" idx="35"/>
          </p:nvPr>
        </p:nvSpPr>
        <p:spPr bwMode="invGray">
          <a:xfrm>
            <a:off x="479999" y="4039524"/>
            <a:ext cx="5472001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0" i="0" kern="1200" dirty="0">
                <a:solidFill>
                  <a:schemeClr val="bg1"/>
                </a:solidFill>
                <a:latin typeface="Roboto" panose="02000000000000000000" pitchFamily="2" charset="0"/>
                <a:ea typeface="+mn-ea"/>
                <a:cs typeface="Times New Roman" panose="02020603050405020304" pitchFamily="18" charset="0"/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40" name="Text Placeholder 5"/>
          <p:cNvSpPr>
            <a:spLocks noGrp="1"/>
          </p:cNvSpPr>
          <p:nvPr>
            <p:ph type="body" sz="quarter" idx="36"/>
          </p:nvPr>
        </p:nvSpPr>
        <p:spPr bwMode="invGray">
          <a:xfrm>
            <a:off x="6234365" y="4039524"/>
            <a:ext cx="547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0" i="0" dirty="0">
                <a:solidFill>
                  <a:schemeClr val="bg1"/>
                </a:solidFill>
                <a:latin typeface="Roboto" panose="02000000000000000000" pitchFamily="2" charset="0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49101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22"/>
          </p:nvPr>
        </p:nvSpPr>
        <p:spPr bwMode="invGray"/>
        <p:txBody>
          <a:bodyPr/>
          <a:lstStyle>
            <a:lvl1pPr>
              <a:defRPr b="0" i="0"/>
            </a:lvl1pPr>
          </a:lstStyle>
          <a:p>
            <a:fld id="{927D4CBB-98B5-4F25-8DB7-CD1A108407A8}" type="datetime1">
              <a:rPr lang="en-US" smtClean="0"/>
              <a:pPr/>
              <a:t>2/10/2026</a:t>
            </a:fld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23"/>
          </p:nvPr>
        </p:nvSpPr>
        <p:spPr bwMode="invGray"/>
        <p:txBody>
          <a:bodyPr/>
          <a:lstStyle>
            <a:lvl1pPr>
              <a:defRPr b="0" i="0"/>
            </a:lvl1pPr>
          </a:lstStyle>
          <a:p>
            <a:r>
              <a:rPr lang="en-GB"/>
              <a:t>Mass Casualties Management WHOA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 bwMode="invGray"/>
        <p:txBody>
          <a:bodyPr/>
          <a:lstStyle>
            <a:lvl1pPr>
              <a:defRPr b="0" i="0"/>
            </a:lvl1pPr>
          </a:lstStyle>
          <a:p>
            <a:fld id="{A74CE0EA-F3B5-4684-BA10-C594598FDB9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 i="0">
                <a:solidFill>
                  <a:schemeClr val="bg2"/>
                </a:solidFill>
                <a:latin typeface="Roboto" panose="02000000000000000000" pitchFamily="2" charset="0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25"/>
          </p:nvPr>
        </p:nvSpPr>
        <p:spPr bwMode="invGray">
          <a:xfrm>
            <a:off x="479999" y="2160000"/>
            <a:ext cx="3552000" cy="3877200"/>
          </a:xfrm>
        </p:spPr>
        <p:txBody>
          <a:bodyPr/>
          <a:lstStyle>
            <a:lvl1pPr>
              <a:defRPr sz="1400" b="0" i="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7"/>
          </p:nvPr>
        </p:nvSpPr>
        <p:spPr bwMode="invGray">
          <a:xfrm>
            <a:off x="479999" y="1800000"/>
            <a:ext cx="355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0" i="0" dirty="0">
                <a:solidFill>
                  <a:schemeClr val="bg1"/>
                </a:solidFill>
                <a:latin typeface="Roboto" panose="02000000000000000000" pitchFamily="2" charset="0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29"/>
          </p:nvPr>
        </p:nvSpPr>
        <p:spPr bwMode="invGray">
          <a:xfrm>
            <a:off x="4317181" y="2160000"/>
            <a:ext cx="3552000" cy="3877200"/>
          </a:xfrm>
        </p:spPr>
        <p:txBody>
          <a:bodyPr/>
          <a:lstStyle>
            <a:lvl1pPr>
              <a:defRPr sz="1400" b="0" i="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30"/>
          </p:nvPr>
        </p:nvSpPr>
        <p:spPr bwMode="invGray">
          <a:xfrm>
            <a:off x="4317181" y="1800000"/>
            <a:ext cx="355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0" i="0" dirty="0">
                <a:solidFill>
                  <a:schemeClr val="bg1"/>
                </a:solidFill>
                <a:latin typeface="Roboto" panose="02000000000000000000" pitchFamily="2" charset="0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sz="half" idx="31"/>
          </p:nvPr>
        </p:nvSpPr>
        <p:spPr bwMode="invGray">
          <a:xfrm>
            <a:off x="8154364" y="2160000"/>
            <a:ext cx="3552000" cy="3877200"/>
          </a:xfrm>
        </p:spPr>
        <p:txBody>
          <a:bodyPr/>
          <a:lstStyle>
            <a:lvl1pPr>
              <a:defRPr sz="1400" b="0" i="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32"/>
          </p:nvPr>
        </p:nvSpPr>
        <p:spPr bwMode="invGray">
          <a:xfrm>
            <a:off x="8154364" y="1800000"/>
            <a:ext cx="355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0" i="0" dirty="0">
                <a:solidFill>
                  <a:schemeClr val="bg1"/>
                </a:solidFill>
                <a:latin typeface="Roboto" panose="02000000000000000000" pitchFamily="2" charset="0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 i="0">
                <a:solidFill>
                  <a:schemeClr val="bg1"/>
                </a:solidFill>
                <a:latin typeface="Roboto" panose="02000000000000000000" pitchFamily="2" charset="0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4028271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 / Text r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invGray">
          <a:xfrm>
            <a:off x="6234364" y="1800000"/>
            <a:ext cx="5472000" cy="4237200"/>
          </a:xfrm>
        </p:spPr>
        <p:txBody>
          <a:bodyPr/>
          <a:lstStyle>
            <a:lvl1pPr>
              <a:defRPr b="0" i="0"/>
            </a:lvl1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 hasCustomPrompt="1"/>
          </p:nvPr>
        </p:nvSpPr>
        <p:spPr bwMode="invGray">
          <a:xfrm>
            <a:off x="479999" y="1800000"/>
            <a:ext cx="5472000" cy="4237200"/>
          </a:xfrm>
          <a:solidFill>
            <a:schemeClr val="bg1">
              <a:lumMod val="85000"/>
            </a:schemeClr>
          </a:solidFill>
        </p:spPr>
        <p:txBody>
          <a:bodyPr bIns="1980000"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 b="0" i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/>
              <a:t>Click on Icon to add picture</a:t>
            </a:r>
            <a:br>
              <a:rPr lang="en-GB" noProof="0"/>
            </a:br>
            <a:r>
              <a:rPr lang="en-GB" noProof="0"/>
              <a:t>Change picture either by</a:t>
            </a:r>
            <a:br>
              <a:rPr lang="en-GB" noProof="0"/>
            </a:br>
            <a:r>
              <a:rPr lang="en-GB" noProof="0"/>
              <a:t>right mouse click on picture + „change picture“ </a:t>
            </a:r>
            <a:br>
              <a:rPr lang="en-GB" noProof="0"/>
            </a:br>
            <a:r>
              <a:rPr lang="en-GB" noProof="0"/>
              <a:t>or by deleting picture + resetting slide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8"/>
          </p:nvPr>
        </p:nvSpPr>
        <p:spPr bwMode="invGray"/>
        <p:txBody>
          <a:bodyPr/>
          <a:lstStyle>
            <a:lvl1pPr>
              <a:defRPr b="0" i="0"/>
            </a:lvl1pPr>
          </a:lstStyle>
          <a:p>
            <a:fld id="{30E49EB2-E450-4CB9-889C-FA4426FD4C16}" type="datetime1">
              <a:rPr lang="en-US" smtClean="0"/>
              <a:pPr/>
              <a:t>2/10/2026</a:t>
            </a:fld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9"/>
          </p:nvPr>
        </p:nvSpPr>
        <p:spPr bwMode="invGray"/>
        <p:txBody>
          <a:bodyPr/>
          <a:lstStyle>
            <a:lvl1pPr>
              <a:defRPr b="0" i="0"/>
            </a:lvl1pPr>
          </a:lstStyle>
          <a:p>
            <a:r>
              <a:rPr lang="en-GB"/>
              <a:t>Mass Casualties Management WHOA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0"/>
          </p:nvPr>
        </p:nvSpPr>
        <p:spPr bwMode="invGray"/>
        <p:txBody>
          <a:bodyPr/>
          <a:lstStyle>
            <a:lvl1pPr>
              <a:defRPr b="0" i="0"/>
            </a:lvl1pPr>
          </a:lstStyle>
          <a:p>
            <a:fld id="{A74CE0EA-F3B5-4684-BA10-C594598FDB9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 i="0">
                <a:solidFill>
                  <a:schemeClr val="bg2"/>
                </a:solidFill>
                <a:latin typeface="Roboto" panose="02000000000000000000" pitchFamily="2" charset="0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 i="0">
                <a:solidFill>
                  <a:schemeClr val="bg1"/>
                </a:solidFill>
                <a:latin typeface="Roboto" panose="02000000000000000000" pitchFamily="2" charset="0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3919747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invGray">
          <a:xfrm>
            <a:off x="6234364" y="1800000"/>
            <a:ext cx="5472000" cy="4237200"/>
          </a:xfrm>
          <a:solidFill>
            <a:srgbClr val="009CDE"/>
          </a:solidFill>
        </p:spPr>
        <p:txBody>
          <a:bodyPr lIns="144000" tIns="144000" rIns="144000" bIns="144000"/>
          <a:lstStyle>
            <a:lvl1pPr>
              <a:defRPr sz="1400" b="0" i="0">
                <a:solidFill>
                  <a:schemeClr val="bg1"/>
                </a:solidFill>
                <a:latin typeface="Roboto" panose="02000000000000000000" pitchFamily="2" charset="0"/>
              </a:defRPr>
            </a:lvl1pPr>
            <a:lvl2pPr>
              <a:defRPr sz="1400" b="0" i="0">
                <a:solidFill>
                  <a:schemeClr val="bg1"/>
                </a:solidFill>
                <a:latin typeface="Roboto" panose="02000000000000000000" pitchFamily="2" charset="0"/>
              </a:defRPr>
            </a:lvl2pPr>
            <a:lvl3pPr>
              <a:buClr>
                <a:schemeClr val="bg1"/>
              </a:buClr>
              <a:defRPr sz="1400" b="0" i="0">
                <a:solidFill>
                  <a:schemeClr val="bg1"/>
                </a:solidFill>
                <a:latin typeface="Roboto" panose="02000000000000000000" pitchFamily="2" charset="0"/>
              </a:defRPr>
            </a:lvl3pPr>
            <a:lvl4pPr>
              <a:buClr>
                <a:schemeClr val="bg1"/>
              </a:buClr>
              <a:defRPr sz="1400" b="0" i="0">
                <a:solidFill>
                  <a:schemeClr val="bg1"/>
                </a:solidFill>
                <a:latin typeface="Roboto" panose="02000000000000000000" pitchFamily="2" charset="0"/>
              </a:defRPr>
            </a:lvl4pPr>
            <a:lvl5pPr>
              <a:buClr>
                <a:schemeClr val="bg1"/>
              </a:buClr>
              <a:defRPr sz="1400" b="0" i="0">
                <a:solidFill>
                  <a:schemeClr val="bg1"/>
                </a:solidFill>
                <a:latin typeface="Roboto" panose="02000000000000000000" pitchFamily="2" charset="0"/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 hasCustomPrompt="1"/>
          </p:nvPr>
        </p:nvSpPr>
        <p:spPr bwMode="invGray">
          <a:xfrm>
            <a:off x="479999" y="1800000"/>
            <a:ext cx="5472000" cy="4237200"/>
          </a:xfrm>
          <a:solidFill>
            <a:schemeClr val="bg1">
              <a:lumMod val="85000"/>
            </a:schemeClr>
          </a:solidFill>
        </p:spPr>
        <p:txBody>
          <a:bodyPr bIns="1980000"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 b="0" i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/>
              <a:t>Click on Icon to add picture</a:t>
            </a:r>
            <a:br>
              <a:rPr lang="en-GB" noProof="0"/>
            </a:br>
            <a:r>
              <a:rPr lang="en-GB" noProof="0"/>
              <a:t>Change picture either by</a:t>
            </a:r>
            <a:br>
              <a:rPr lang="en-GB" noProof="0"/>
            </a:br>
            <a:r>
              <a:rPr lang="en-GB" noProof="0"/>
              <a:t>right mouse click on picture + „change picture“ </a:t>
            </a:r>
            <a:br>
              <a:rPr lang="en-GB" noProof="0"/>
            </a:br>
            <a:r>
              <a:rPr lang="en-GB" noProof="0"/>
              <a:t>or by deleting picture + resetting slide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8"/>
          </p:nvPr>
        </p:nvSpPr>
        <p:spPr bwMode="invGray"/>
        <p:txBody>
          <a:bodyPr/>
          <a:lstStyle>
            <a:lvl1pPr>
              <a:defRPr b="0" i="0"/>
            </a:lvl1pPr>
          </a:lstStyle>
          <a:p>
            <a:fld id="{D9F293C2-349A-44C8-92ED-ED96E53C0186}" type="datetime1">
              <a:rPr lang="en-US" smtClean="0"/>
              <a:pPr/>
              <a:t>2/10/2026</a:t>
            </a:fld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9"/>
          </p:nvPr>
        </p:nvSpPr>
        <p:spPr bwMode="invGray"/>
        <p:txBody>
          <a:bodyPr/>
          <a:lstStyle>
            <a:lvl1pPr>
              <a:defRPr b="0" i="0"/>
            </a:lvl1pPr>
          </a:lstStyle>
          <a:p>
            <a:r>
              <a:rPr lang="en-GB"/>
              <a:t>Mass Casualties Management WHOA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0"/>
          </p:nvPr>
        </p:nvSpPr>
        <p:spPr bwMode="invGray"/>
        <p:txBody>
          <a:bodyPr/>
          <a:lstStyle>
            <a:lvl1pPr>
              <a:defRPr b="0" i="0"/>
            </a:lvl1pPr>
          </a:lstStyle>
          <a:p>
            <a:fld id="{A74CE0EA-F3B5-4684-BA10-C594598FDB9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 i="0">
                <a:solidFill>
                  <a:schemeClr val="bg2"/>
                </a:solidFill>
                <a:latin typeface="Roboto" panose="02000000000000000000" pitchFamily="2" charset="0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 i="0">
                <a:solidFill>
                  <a:schemeClr val="bg1"/>
                </a:solidFill>
                <a:latin typeface="Roboto" panose="02000000000000000000" pitchFamily="2" charset="0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20122309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7" hasCustomPrompt="1"/>
          </p:nvPr>
        </p:nvSpPr>
        <p:spPr bwMode="invGray">
          <a:xfrm>
            <a:off x="479999" y="1800000"/>
            <a:ext cx="11226364" cy="4237200"/>
          </a:xfrm>
          <a:solidFill>
            <a:schemeClr val="bg1">
              <a:lumMod val="85000"/>
            </a:schemeClr>
          </a:solidFill>
        </p:spPr>
        <p:txBody>
          <a:bodyPr bIns="1980000"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 b="0" i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/>
              <a:t>Click on Icon to add picture</a:t>
            </a:r>
            <a:br>
              <a:rPr lang="en-GB" noProof="0"/>
            </a:br>
            <a:r>
              <a:rPr lang="en-GB" noProof="0"/>
              <a:t>Change picture either by</a:t>
            </a:r>
            <a:br>
              <a:rPr lang="en-GB" noProof="0"/>
            </a:br>
            <a:r>
              <a:rPr lang="en-GB" noProof="0"/>
              <a:t>right mouse click on picture + „change picture“ </a:t>
            </a:r>
            <a:br>
              <a:rPr lang="en-GB" noProof="0"/>
            </a:br>
            <a:r>
              <a:rPr lang="en-GB" noProof="0"/>
              <a:t>or by deleting picture + resetting slide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8"/>
          </p:nvPr>
        </p:nvSpPr>
        <p:spPr bwMode="invGray"/>
        <p:txBody>
          <a:bodyPr/>
          <a:lstStyle>
            <a:lvl1pPr>
              <a:defRPr b="0" i="0"/>
            </a:lvl1pPr>
          </a:lstStyle>
          <a:p>
            <a:fld id="{9FC57349-00C4-46F0-A987-B5697BA6F8F1}" type="datetime1">
              <a:rPr lang="en-US" smtClean="0"/>
              <a:pPr/>
              <a:t>2/10/2026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9"/>
          </p:nvPr>
        </p:nvSpPr>
        <p:spPr bwMode="invGray"/>
        <p:txBody>
          <a:bodyPr/>
          <a:lstStyle>
            <a:lvl1pPr>
              <a:defRPr b="0" i="0"/>
            </a:lvl1pPr>
          </a:lstStyle>
          <a:p>
            <a:r>
              <a:rPr lang="en-GB"/>
              <a:t>Mass Casualties Management WHOA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 bwMode="invGray"/>
        <p:txBody>
          <a:bodyPr/>
          <a:lstStyle>
            <a:lvl1pPr>
              <a:defRPr b="0" i="0"/>
            </a:lvl1pPr>
          </a:lstStyle>
          <a:p>
            <a:fld id="{A74CE0EA-F3B5-4684-BA10-C594598FDB9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 i="0">
                <a:solidFill>
                  <a:schemeClr val="bg2"/>
                </a:solidFill>
                <a:latin typeface="Roboto" panose="02000000000000000000" pitchFamily="2" charset="0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 i="0">
                <a:solidFill>
                  <a:schemeClr val="bg1"/>
                </a:solidFill>
                <a:latin typeface="Roboto" panose="02000000000000000000" pitchFamily="2" charset="0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24866746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Intro large Tex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ate Placeholder 17"/>
          <p:cNvSpPr>
            <a:spLocks noGrp="1"/>
          </p:cNvSpPr>
          <p:nvPr>
            <p:ph type="dt" sz="half" idx="14"/>
          </p:nvPr>
        </p:nvSpPr>
        <p:spPr bwMode="invGray">
          <a:noFill/>
        </p:spPr>
        <p:txBody>
          <a:bodyPr/>
          <a:lstStyle>
            <a:lvl1pPr>
              <a:defRPr b="0" i="0">
                <a:solidFill>
                  <a:schemeClr val="bg2"/>
                </a:solidFill>
              </a:defRPr>
            </a:lvl1pPr>
          </a:lstStyle>
          <a:p>
            <a:fld id="{133796CC-CE26-471F-A758-392AD5F5BFA0}" type="datetime1">
              <a:rPr lang="en-US" smtClean="0"/>
              <a:pPr/>
              <a:t>2/10/2026</a:t>
            </a:fld>
            <a:endParaRPr lang="en-GB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5"/>
          </p:nvPr>
        </p:nvSpPr>
        <p:spPr bwMode="invGray">
          <a:noFill/>
        </p:spPr>
        <p:txBody>
          <a:bodyPr/>
          <a:lstStyle>
            <a:lvl1pPr>
              <a:defRPr b="0" i="0"/>
            </a:lvl1pPr>
          </a:lstStyle>
          <a:p>
            <a:r>
              <a:rPr lang="en-GB"/>
              <a:t>Mass Casualties Management WHOA</a:t>
            </a: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6"/>
          </p:nvPr>
        </p:nvSpPr>
        <p:spPr bwMode="invGray">
          <a:noFill/>
        </p:spPr>
        <p:txBody>
          <a:bodyPr/>
          <a:lstStyle>
            <a:lvl1pPr>
              <a:defRPr b="0" i="0"/>
            </a:lvl1pPr>
          </a:lstStyle>
          <a:p>
            <a:fld id="{A74CE0EA-F3B5-4684-BA10-C594598FDB9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  <a:noFill/>
        </p:spPr>
        <p:txBody>
          <a:bodyPr anchor="t">
            <a:normAutofit/>
          </a:bodyPr>
          <a:lstStyle>
            <a:lvl1pPr>
              <a:defRPr sz="800" b="0" i="0">
                <a:solidFill>
                  <a:schemeClr val="bg2"/>
                </a:solidFill>
                <a:latin typeface="Roboto" panose="02000000000000000000" pitchFamily="2" charset="0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 bwMode="invGray">
          <a:noFill/>
        </p:spPr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 i="0">
                <a:solidFill>
                  <a:schemeClr val="bg1"/>
                </a:solidFill>
                <a:latin typeface="Roboto" panose="02000000000000000000" pitchFamily="2" charset="0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8"/>
          </p:nvPr>
        </p:nvSpPr>
        <p:spPr bwMode="invGray">
          <a:xfrm>
            <a:off x="479999" y="1800000"/>
            <a:ext cx="11226365" cy="4237200"/>
          </a:xfrm>
          <a:noFill/>
        </p:spPr>
        <p:txBody>
          <a:bodyPr lIns="0" tIns="0" rIns="0" bIns="0"/>
          <a:lstStyle>
            <a:lvl1pPr>
              <a:lnSpc>
                <a:spcPct val="110000"/>
              </a:lnSpc>
              <a:defRPr sz="1400" b="0" i="0">
                <a:solidFill>
                  <a:schemeClr val="bg2"/>
                </a:solidFill>
                <a:latin typeface="Roboto" panose="02000000000000000000" pitchFamily="2" charset="0"/>
              </a:defRPr>
            </a:lvl1pPr>
            <a:lvl2pPr>
              <a:lnSpc>
                <a:spcPct val="110000"/>
              </a:lnSpc>
              <a:defRPr sz="1400" b="0" i="0">
                <a:solidFill>
                  <a:schemeClr val="bg2"/>
                </a:solidFill>
                <a:latin typeface="Roboto" panose="02000000000000000000" pitchFamily="2" charset="0"/>
              </a:defRPr>
            </a:lvl2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1624707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Intro Imag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0" y="0"/>
            <a:ext cx="12192000" cy="6858000"/>
          </a:xfrm>
          <a:solidFill>
            <a:srgbClr val="0074A2"/>
          </a:solidFill>
        </p:spPr>
        <p:txBody>
          <a:bodyPr wrap="square" tIns="1980000" bIns="0"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 b="0" i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/>
              <a:t>Click on Icon to add picture, then arrange object (send to back)</a:t>
            </a:r>
            <a:br>
              <a:rPr lang="en-GB" noProof="0"/>
            </a:br>
            <a:r>
              <a:rPr lang="en-GB" noProof="0"/>
              <a:t>Change picture either by</a:t>
            </a:r>
            <a:br>
              <a:rPr lang="en-GB" noProof="0"/>
            </a:br>
            <a:r>
              <a:rPr lang="en-GB" noProof="0"/>
              <a:t>right mouse click on picture + „change picture“ </a:t>
            </a:r>
            <a:br>
              <a:rPr lang="en-GB" noProof="0"/>
            </a:br>
            <a:r>
              <a:rPr lang="en-GB" noProof="0"/>
              <a:t>or by deleting picture + resetting slide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8"/>
          </p:nvPr>
        </p:nvSpPr>
        <p:spPr bwMode="gray">
          <a:xfrm>
            <a:off x="2" y="1800000"/>
            <a:ext cx="4279900" cy="1649446"/>
          </a:xfrm>
          <a:solidFill>
            <a:schemeClr val="tx2">
              <a:alpha val="90000"/>
            </a:schemeClr>
          </a:solidFill>
        </p:spPr>
        <p:txBody>
          <a:bodyPr lIns="468000" tIns="180000" rIns="360000" bIns="180000">
            <a:noAutofit/>
          </a:bodyPr>
          <a:lstStyle>
            <a:lvl1pPr>
              <a:defRPr sz="2800" b="0" i="0">
                <a:solidFill>
                  <a:schemeClr val="bg1"/>
                </a:solidFill>
                <a:latin typeface="Roboto" panose="02000000000000000000" pitchFamily="2" charset="0"/>
              </a:defRPr>
            </a:lvl1pPr>
            <a:lvl2pPr marL="541338" indent="-274638">
              <a:tabLst>
                <a:tab pos="1614488" algn="l"/>
              </a:tabLst>
              <a:defRPr sz="2800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9"/>
          </p:nvPr>
        </p:nvSpPr>
        <p:spPr bwMode="gray"/>
        <p:txBody>
          <a:bodyPr/>
          <a:lstStyle>
            <a:lvl1pPr>
              <a:defRPr b="0" i="0">
                <a:solidFill>
                  <a:schemeClr val="bg2"/>
                </a:solidFill>
              </a:defRPr>
            </a:lvl1pPr>
          </a:lstStyle>
          <a:p>
            <a:fld id="{EF736133-D1A8-45C0-8A16-26C48A1F80B3}" type="datetime1">
              <a:rPr lang="en-US" smtClean="0"/>
              <a:pPr/>
              <a:t>2/10/2026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0"/>
          </p:nvPr>
        </p:nvSpPr>
        <p:spPr bwMode="gray"/>
        <p:txBody>
          <a:bodyPr/>
          <a:lstStyle>
            <a:lvl1pPr>
              <a:defRPr b="0" i="0">
                <a:solidFill>
                  <a:schemeClr val="bg2"/>
                </a:solidFill>
              </a:defRPr>
            </a:lvl1pPr>
          </a:lstStyle>
          <a:p>
            <a:r>
              <a:rPr lang="en-GB"/>
              <a:t>Mass Casualties Management WHOA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1"/>
          </p:nvPr>
        </p:nvSpPr>
        <p:spPr bwMode="gray"/>
        <p:txBody>
          <a:bodyPr/>
          <a:lstStyle>
            <a:lvl1pPr>
              <a:defRPr b="0" i="0">
                <a:solidFill>
                  <a:schemeClr val="bg2"/>
                </a:solidFill>
              </a:defRPr>
            </a:lvl1pPr>
          </a:lstStyle>
          <a:p>
            <a:fld id="{A74CE0EA-F3B5-4684-BA10-C594598FDB9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 i="0">
                <a:solidFill>
                  <a:schemeClr val="bg2"/>
                </a:solidFill>
                <a:latin typeface="Roboto" panose="02000000000000000000" pitchFamily="2" charset="0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23" hasCustomPrompt="1"/>
          </p:nvPr>
        </p:nvSpPr>
        <p:spPr bwMode="gray">
          <a:xfrm>
            <a:off x="9737763" y="370800"/>
            <a:ext cx="1976400" cy="694800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algn="ctr">
              <a:defRPr sz="100" b="0" i="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361085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blue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30"/>
          </p:nvPr>
        </p:nvSpPr>
        <p:spPr bwMode="gray"/>
        <p:txBody>
          <a:bodyPr/>
          <a:lstStyle>
            <a:lvl1pPr>
              <a:defRPr b="0" i="0"/>
            </a:lvl1pPr>
          </a:lstStyle>
          <a:p>
            <a:fld id="{029EC374-5327-45A7-AD4D-D0DEA2270DD5}" type="datetime1">
              <a:rPr lang="en-US" smtClean="0"/>
              <a:pPr/>
              <a:t>2/10/2026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1"/>
          </p:nvPr>
        </p:nvSpPr>
        <p:spPr bwMode="gray"/>
        <p:txBody>
          <a:bodyPr/>
          <a:lstStyle>
            <a:lvl1pPr>
              <a:defRPr b="0" i="0"/>
            </a:lvl1pPr>
          </a:lstStyle>
          <a:p>
            <a:r>
              <a:rPr lang="en-GB"/>
              <a:t>Mass Casualties Management WHOA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32"/>
          </p:nvPr>
        </p:nvSpPr>
        <p:spPr bwMode="gray"/>
        <p:txBody>
          <a:bodyPr/>
          <a:lstStyle>
            <a:lvl1pPr>
              <a:defRPr b="0" i="0"/>
            </a:lvl1pPr>
          </a:lstStyle>
          <a:p>
            <a:fld id="{A74CE0EA-F3B5-4684-BA10-C594598FDB9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 bwMode="gray">
          <a:xfrm>
            <a:off x="479999" y="359999"/>
            <a:ext cx="8160000" cy="720000"/>
          </a:xfrm>
        </p:spPr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28" name="Rectangle 27"/>
          <p:cNvSpPr/>
          <p:nvPr userDrawn="1"/>
        </p:nvSpPr>
        <p:spPr bwMode="gray">
          <a:xfrm>
            <a:off x="480001" y="1800002"/>
            <a:ext cx="6367841" cy="14249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b="0" i="0" noProof="0">
              <a:latin typeface="Roboto" panose="02000000000000000000" pitchFamily="2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33" hasCustomPrompt="1"/>
          </p:nvPr>
        </p:nvSpPr>
        <p:spPr>
          <a:xfrm>
            <a:off x="479999" y="2143683"/>
            <a:ext cx="988484" cy="396000"/>
          </a:xfrm>
        </p:spPr>
        <p:txBody>
          <a:bodyPr/>
          <a:lstStyle>
            <a:lvl1pPr>
              <a:defRPr sz="2800" b="0" i="0">
                <a:latin typeface="Roboto" panose="02000000000000000000" pitchFamily="2" charset="0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01</a:t>
            </a:r>
          </a:p>
        </p:txBody>
      </p:sp>
      <p:sp>
        <p:nvSpPr>
          <p:cNvPr id="31" name="Text Placeholder 3"/>
          <p:cNvSpPr>
            <a:spLocks noGrp="1"/>
          </p:cNvSpPr>
          <p:nvPr>
            <p:ph type="body" sz="quarter" idx="34" hasCustomPrompt="1"/>
          </p:nvPr>
        </p:nvSpPr>
        <p:spPr>
          <a:xfrm>
            <a:off x="1707437" y="2143683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 i="0">
                <a:solidFill>
                  <a:schemeClr val="bg1"/>
                </a:solidFill>
                <a:latin typeface="Roboto" panose="02000000000000000000" pitchFamily="2" charset="0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34" name="Text Placeholder 3"/>
          <p:cNvSpPr>
            <a:spLocks noGrp="1"/>
          </p:cNvSpPr>
          <p:nvPr>
            <p:ph type="body" sz="quarter" idx="35" hasCustomPrompt="1"/>
          </p:nvPr>
        </p:nvSpPr>
        <p:spPr>
          <a:xfrm>
            <a:off x="7432736" y="2143683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 i="0">
                <a:solidFill>
                  <a:schemeClr val="bg1"/>
                </a:solidFill>
                <a:latin typeface="Roboto" panose="02000000000000000000" pitchFamily="2" charset="0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36" name="Text Placeholder 3"/>
          <p:cNvSpPr>
            <a:spLocks noGrp="1"/>
          </p:cNvSpPr>
          <p:nvPr>
            <p:ph type="body" sz="quarter" idx="36" hasCustomPrompt="1"/>
          </p:nvPr>
        </p:nvSpPr>
        <p:spPr>
          <a:xfrm>
            <a:off x="479999" y="2877928"/>
            <a:ext cx="988484" cy="396000"/>
          </a:xfrm>
        </p:spPr>
        <p:txBody>
          <a:bodyPr/>
          <a:lstStyle>
            <a:lvl1pPr>
              <a:defRPr sz="2800" b="0" i="0">
                <a:latin typeface="Roboto" panose="02000000000000000000" pitchFamily="2" charset="0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02</a:t>
            </a:r>
          </a:p>
        </p:txBody>
      </p:sp>
      <p:sp>
        <p:nvSpPr>
          <p:cNvPr id="37" name="Text Placeholder 3"/>
          <p:cNvSpPr>
            <a:spLocks noGrp="1"/>
          </p:cNvSpPr>
          <p:nvPr>
            <p:ph type="body" sz="quarter" idx="37" hasCustomPrompt="1"/>
          </p:nvPr>
        </p:nvSpPr>
        <p:spPr>
          <a:xfrm>
            <a:off x="1707437" y="2877928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 i="0">
                <a:solidFill>
                  <a:schemeClr val="bg1"/>
                </a:solidFill>
                <a:latin typeface="Roboto" panose="02000000000000000000" pitchFamily="2" charset="0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39" name="Text Placeholder 3"/>
          <p:cNvSpPr>
            <a:spLocks noGrp="1"/>
          </p:cNvSpPr>
          <p:nvPr>
            <p:ph type="body" sz="quarter" idx="38" hasCustomPrompt="1"/>
          </p:nvPr>
        </p:nvSpPr>
        <p:spPr>
          <a:xfrm>
            <a:off x="7432736" y="2877928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 i="0">
                <a:solidFill>
                  <a:schemeClr val="bg1"/>
                </a:solidFill>
                <a:latin typeface="Roboto" panose="02000000000000000000" pitchFamily="2" charset="0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40" name="Text Placeholder 3"/>
          <p:cNvSpPr>
            <a:spLocks noGrp="1"/>
          </p:cNvSpPr>
          <p:nvPr>
            <p:ph type="body" sz="quarter" idx="39" hasCustomPrompt="1"/>
          </p:nvPr>
        </p:nvSpPr>
        <p:spPr>
          <a:xfrm>
            <a:off x="479999" y="3612173"/>
            <a:ext cx="988484" cy="396000"/>
          </a:xfrm>
        </p:spPr>
        <p:txBody>
          <a:bodyPr/>
          <a:lstStyle>
            <a:lvl1pPr>
              <a:defRPr sz="2800" b="0" i="0">
                <a:latin typeface="Roboto" panose="02000000000000000000" pitchFamily="2" charset="0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03</a:t>
            </a:r>
          </a:p>
        </p:txBody>
      </p:sp>
      <p:sp>
        <p:nvSpPr>
          <p:cNvPr id="41" name="Text Placeholder 3"/>
          <p:cNvSpPr>
            <a:spLocks noGrp="1"/>
          </p:cNvSpPr>
          <p:nvPr>
            <p:ph type="body" sz="quarter" idx="40" hasCustomPrompt="1"/>
          </p:nvPr>
        </p:nvSpPr>
        <p:spPr>
          <a:xfrm>
            <a:off x="1707437" y="3612173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 i="0">
                <a:solidFill>
                  <a:schemeClr val="bg1"/>
                </a:solidFill>
                <a:latin typeface="Roboto" panose="02000000000000000000" pitchFamily="2" charset="0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42" name="Text Placeholder 3"/>
          <p:cNvSpPr>
            <a:spLocks noGrp="1"/>
          </p:cNvSpPr>
          <p:nvPr>
            <p:ph type="body" sz="quarter" idx="41" hasCustomPrompt="1"/>
          </p:nvPr>
        </p:nvSpPr>
        <p:spPr>
          <a:xfrm>
            <a:off x="7432736" y="3612173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 i="0">
                <a:solidFill>
                  <a:schemeClr val="bg1"/>
                </a:solidFill>
                <a:latin typeface="Roboto" panose="02000000000000000000" pitchFamily="2" charset="0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43" name="Text Placeholder 3"/>
          <p:cNvSpPr>
            <a:spLocks noGrp="1"/>
          </p:cNvSpPr>
          <p:nvPr>
            <p:ph type="body" sz="quarter" idx="42" hasCustomPrompt="1"/>
          </p:nvPr>
        </p:nvSpPr>
        <p:spPr>
          <a:xfrm>
            <a:off x="479999" y="4346418"/>
            <a:ext cx="988484" cy="396000"/>
          </a:xfrm>
        </p:spPr>
        <p:txBody>
          <a:bodyPr/>
          <a:lstStyle>
            <a:lvl1pPr>
              <a:defRPr sz="2800" b="0" i="0">
                <a:latin typeface="Roboto" panose="02000000000000000000" pitchFamily="2" charset="0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04</a:t>
            </a:r>
          </a:p>
        </p:txBody>
      </p:sp>
      <p:sp>
        <p:nvSpPr>
          <p:cNvPr id="44" name="Text Placeholder 3"/>
          <p:cNvSpPr>
            <a:spLocks noGrp="1"/>
          </p:cNvSpPr>
          <p:nvPr>
            <p:ph type="body" sz="quarter" idx="43" hasCustomPrompt="1"/>
          </p:nvPr>
        </p:nvSpPr>
        <p:spPr>
          <a:xfrm>
            <a:off x="1707437" y="4346418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 i="0">
                <a:solidFill>
                  <a:schemeClr val="bg1"/>
                </a:solidFill>
                <a:latin typeface="Roboto" panose="02000000000000000000" pitchFamily="2" charset="0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45" name="Text Placeholder 3"/>
          <p:cNvSpPr>
            <a:spLocks noGrp="1"/>
          </p:cNvSpPr>
          <p:nvPr>
            <p:ph type="body" sz="quarter" idx="44" hasCustomPrompt="1"/>
          </p:nvPr>
        </p:nvSpPr>
        <p:spPr>
          <a:xfrm>
            <a:off x="7432736" y="4346418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 i="0">
                <a:solidFill>
                  <a:schemeClr val="bg1"/>
                </a:solidFill>
                <a:latin typeface="Roboto" panose="02000000000000000000" pitchFamily="2" charset="0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46" name="Text Placeholder 3"/>
          <p:cNvSpPr>
            <a:spLocks noGrp="1"/>
          </p:cNvSpPr>
          <p:nvPr>
            <p:ph type="body" sz="quarter" idx="45" hasCustomPrompt="1"/>
          </p:nvPr>
        </p:nvSpPr>
        <p:spPr>
          <a:xfrm>
            <a:off x="479999" y="5080663"/>
            <a:ext cx="988484" cy="396000"/>
          </a:xfrm>
        </p:spPr>
        <p:txBody>
          <a:bodyPr/>
          <a:lstStyle>
            <a:lvl1pPr>
              <a:defRPr sz="2800" b="0" i="0">
                <a:latin typeface="Roboto" panose="02000000000000000000" pitchFamily="2" charset="0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05</a:t>
            </a:r>
          </a:p>
        </p:txBody>
      </p:sp>
      <p:sp>
        <p:nvSpPr>
          <p:cNvPr id="47" name="Text Placeholder 3"/>
          <p:cNvSpPr>
            <a:spLocks noGrp="1"/>
          </p:cNvSpPr>
          <p:nvPr>
            <p:ph type="body" sz="quarter" idx="46" hasCustomPrompt="1"/>
          </p:nvPr>
        </p:nvSpPr>
        <p:spPr>
          <a:xfrm>
            <a:off x="1707437" y="5080663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 i="0">
                <a:solidFill>
                  <a:schemeClr val="bg1"/>
                </a:solidFill>
                <a:latin typeface="Roboto" panose="02000000000000000000" pitchFamily="2" charset="0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48" name="Text Placeholder 3"/>
          <p:cNvSpPr>
            <a:spLocks noGrp="1"/>
          </p:cNvSpPr>
          <p:nvPr>
            <p:ph type="body" sz="quarter" idx="47" hasCustomPrompt="1"/>
          </p:nvPr>
        </p:nvSpPr>
        <p:spPr>
          <a:xfrm>
            <a:off x="7432736" y="5080663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 i="0">
                <a:solidFill>
                  <a:schemeClr val="bg1"/>
                </a:solidFill>
                <a:latin typeface="Roboto" panose="02000000000000000000" pitchFamily="2" charset="0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49" name="Text Placeholder 3"/>
          <p:cNvSpPr>
            <a:spLocks noGrp="1"/>
          </p:cNvSpPr>
          <p:nvPr>
            <p:ph type="body" sz="quarter" idx="48" hasCustomPrompt="1"/>
          </p:nvPr>
        </p:nvSpPr>
        <p:spPr>
          <a:xfrm>
            <a:off x="479999" y="5814910"/>
            <a:ext cx="988484" cy="396000"/>
          </a:xfrm>
        </p:spPr>
        <p:txBody>
          <a:bodyPr/>
          <a:lstStyle>
            <a:lvl1pPr>
              <a:defRPr sz="2800" b="0" i="0">
                <a:latin typeface="Roboto" panose="02000000000000000000" pitchFamily="2" charset="0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06</a:t>
            </a:r>
          </a:p>
        </p:txBody>
      </p:sp>
      <p:sp>
        <p:nvSpPr>
          <p:cNvPr id="50" name="Text Placeholder 3"/>
          <p:cNvSpPr>
            <a:spLocks noGrp="1"/>
          </p:cNvSpPr>
          <p:nvPr>
            <p:ph type="body" sz="quarter" idx="49" hasCustomPrompt="1"/>
          </p:nvPr>
        </p:nvSpPr>
        <p:spPr>
          <a:xfrm>
            <a:off x="1707437" y="5814910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 i="0">
                <a:solidFill>
                  <a:schemeClr val="bg1"/>
                </a:solidFill>
                <a:latin typeface="Roboto" panose="02000000000000000000" pitchFamily="2" charset="0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51" name="Text Placeholder 3"/>
          <p:cNvSpPr>
            <a:spLocks noGrp="1"/>
          </p:cNvSpPr>
          <p:nvPr>
            <p:ph type="body" sz="quarter" idx="50" hasCustomPrompt="1"/>
          </p:nvPr>
        </p:nvSpPr>
        <p:spPr>
          <a:xfrm>
            <a:off x="7432736" y="5814910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 i="0">
                <a:solidFill>
                  <a:schemeClr val="bg1"/>
                </a:solidFill>
                <a:latin typeface="Roboto" panose="02000000000000000000" pitchFamily="2" charset="0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25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 i="0">
                <a:solidFill>
                  <a:schemeClr val="bg1"/>
                </a:solidFill>
                <a:latin typeface="Roboto" panose="02000000000000000000" pitchFamily="2" charset="0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20244834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invGray"/>
        <p:txBody>
          <a:bodyPr/>
          <a:lstStyle>
            <a:lvl1pPr>
              <a:defRPr b="0" i="0"/>
            </a:lvl1pPr>
          </a:lstStyle>
          <a:p>
            <a:fld id="{C302D31B-0567-4B73-AD89-B0636613E6D9}" type="datetime1">
              <a:rPr lang="en-US" smtClean="0"/>
              <a:pPr/>
              <a:t>2/10/2026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invGray"/>
        <p:txBody>
          <a:bodyPr/>
          <a:lstStyle>
            <a:lvl1pPr>
              <a:defRPr b="0" i="0"/>
            </a:lvl1pPr>
          </a:lstStyle>
          <a:p>
            <a:r>
              <a:rPr lang="en-GB"/>
              <a:t>Mass Casualties Management WHOA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invGray"/>
        <p:txBody>
          <a:bodyPr/>
          <a:lstStyle>
            <a:lvl1pPr>
              <a:defRPr b="0" i="0"/>
            </a:lvl1pPr>
          </a:lstStyle>
          <a:p>
            <a:fld id="{A74CE0EA-F3B5-4684-BA10-C594598FDB9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 i="0">
                <a:solidFill>
                  <a:schemeClr val="bg2"/>
                </a:solidFill>
                <a:latin typeface="Roboto" panose="02000000000000000000" pitchFamily="2" charset="0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 i="0">
                <a:solidFill>
                  <a:schemeClr val="bg1"/>
                </a:solidFill>
                <a:latin typeface="Roboto" panose="02000000000000000000" pitchFamily="2" charset="0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3334050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invGray">
          <a:xfrm>
            <a:off x="479999" y="1800000"/>
            <a:ext cx="5472000" cy="4237200"/>
          </a:xfrm>
        </p:spPr>
        <p:txBody>
          <a:bodyPr/>
          <a:lstStyle>
            <a:lvl1pPr>
              <a:defRPr b="0" i="0"/>
            </a:lvl1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invGray">
          <a:xfrm>
            <a:off x="6234364" y="1800000"/>
            <a:ext cx="5472000" cy="4237200"/>
          </a:xfrm>
        </p:spPr>
        <p:txBody>
          <a:bodyPr/>
          <a:lstStyle>
            <a:lvl1pPr>
              <a:defRPr b="0" i="0"/>
            </a:lvl1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2"/>
          </p:nvPr>
        </p:nvSpPr>
        <p:spPr bwMode="invGray">
          <a:xfrm>
            <a:off x="480000" y="6580588"/>
            <a:ext cx="790001" cy="1800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Roboto" panose="02000000000000000000" pitchFamily="2" charset="0"/>
              </a:defRPr>
            </a:lvl1pPr>
          </a:lstStyle>
          <a:p>
            <a:fld id="{DCB19635-1E52-4FCF-B386-AD895150D587}" type="datetime1">
              <a:rPr lang="en-US" smtClean="0"/>
              <a:pPr/>
              <a:t>2/10/2026</a:t>
            </a:fld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23"/>
          </p:nvPr>
        </p:nvSpPr>
        <p:spPr bwMode="invGray">
          <a:xfrm>
            <a:off x="479999" y="6577201"/>
            <a:ext cx="2264608" cy="1800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Roboto" panose="02000000000000000000" pitchFamily="2" charset="0"/>
              </a:defRPr>
            </a:lvl1pPr>
          </a:lstStyle>
          <a:p>
            <a:r>
              <a:rPr lang="en-GB"/>
              <a:t>Mass Casualties Management WHOA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 bwMode="invGray"/>
        <p:txBody>
          <a:bodyPr/>
          <a:lstStyle>
            <a:lvl1pPr>
              <a:defRPr b="0" i="0"/>
            </a:lvl1pPr>
          </a:lstStyle>
          <a:p>
            <a:fld id="{A74CE0EA-F3B5-4684-BA10-C594598FDB9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 i="0">
                <a:solidFill>
                  <a:schemeClr val="tx1"/>
                </a:solidFill>
                <a:latin typeface="Roboto" panose="02000000000000000000" pitchFamily="2" charset="0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 i="0">
                <a:solidFill>
                  <a:schemeClr val="tx1"/>
                </a:solidFill>
                <a:latin typeface="Roboto" panose="02000000000000000000" pitchFamily="2" charset="0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12098568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icture Placeholder 4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0"/>
            <a:ext cx="12192000" cy="6858000"/>
          </a:xfrm>
          <a:solidFill>
            <a:srgbClr val="0074A2"/>
          </a:solidFill>
        </p:spPr>
        <p:txBody>
          <a:bodyPr bIns="198000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 b="0" i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/>
              <a:t>Click on Icon to add picture, then arrange object (send to back)</a:t>
            </a:r>
            <a:br>
              <a:rPr lang="en-GB" noProof="0"/>
            </a:br>
            <a:r>
              <a:rPr lang="en-GB" noProof="0"/>
              <a:t>Change picture either by</a:t>
            </a:r>
            <a:br>
              <a:rPr lang="en-GB" noProof="0"/>
            </a:br>
            <a:r>
              <a:rPr lang="en-GB" noProof="0"/>
              <a:t>right mouse click on picture + „change picture“ </a:t>
            </a:r>
            <a:br>
              <a:rPr lang="en-GB" noProof="0"/>
            </a:br>
            <a:r>
              <a:rPr lang="en-GB" noProof="0"/>
              <a:t>or by deleting picture + resetting slide</a:t>
            </a:r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80000" y="6507006"/>
            <a:ext cx="5971600" cy="247650"/>
          </a:xfrm>
        </p:spPr>
        <p:txBody>
          <a:bodyPr anchor="ctr">
            <a:noAutofit/>
          </a:bodyPr>
          <a:lstStyle>
            <a:lvl1pPr>
              <a:defRPr sz="1000" b="0" i="0">
                <a:solidFill>
                  <a:schemeClr val="bg2"/>
                </a:solidFill>
                <a:latin typeface="Roboto" panose="02000000000000000000" pitchFamily="2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/>
              <a:t>Name of Author  |  Function | Division | Country </a:t>
            </a:r>
          </a:p>
        </p:txBody>
      </p:sp>
      <p:sp>
        <p:nvSpPr>
          <p:cNvPr id="37" name="Text Placeholder 35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9495913" y="6476048"/>
            <a:ext cx="2195259" cy="247650"/>
          </a:xfrm>
        </p:spPr>
        <p:txBody>
          <a:bodyPr rIns="0" anchor="ctr">
            <a:noAutofit/>
          </a:bodyPr>
          <a:lstStyle>
            <a:lvl1pPr algn="ctr">
              <a:defRPr sz="1600" b="0" i="0" spc="0" baseline="0">
                <a:solidFill>
                  <a:schemeClr val="bg2"/>
                </a:solidFill>
                <a:latin typeface="Roboto" panose="02000000000000000000" pitchFamily="2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 err="1"/>
              <a:t>www.who.int</a:t>
            </a:r>
            <a:endParaRPr lang="en-GB" noProof="0"/>
          </a:p>
        </p:txBody>
      </p:sp>
      <p:sp>
        <p:nvSpPr>
          <p:cNvPr id="39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0" y="485184"/>
            <a:ext cx="7344000" cy="1119158"/>
          </a:xfrm>
          <a:noFill/>
        </p:spPr>
        <p:txBody>
          <a:bodyPr lIns="468000" tIns="72000" rIns="450000" bIns="180000" anchor="t" anchorCtr="0">
            <a:noAutofit/>
          </a:bodyPr>
          <a:lstStyle>
            <a:lvl1pPr algn="l">
              <a:lnSpc>
                <a:spcPct val="85000"/>
              </a:lnSpc>
              <a:defRPr sz="4200" b="0" i="0">
                <a:solidFill>
                  <a:schemeClr val="bg1"/>
                </a:solidFill>
                <a:latin typeface="Roboto" panose="02000000000000000000" pitchFamily="2" charset="0"/>
              </a:defRPr>
            </a:lvl1pPr>
          </a:lstStyle>
          <a:p>
            <a:r>
              <a:rPr lang="en-GB" noProof="0"/>
              <a:t>Click to edit </a:t>
            </a:r>
            <a:br>
              <a:rPr lang="en-GB" noProof="0"/>
            </a:br>
            <a:r>
              <a:rPr lang="en-GB" noProof="0"/>
              <a:t>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 bwMode="gray">
          <a:xfrm>
            <a:off x="2" y="4482000"/>
            <a:ext cx="12191999" cy="1656000"/>
          </a:xfrm>
          <a:solidFill>
            <a:schemeClr val="tx2">
              <a:alpha val="90000"/>
            </a:schemeClr>
          </a:solidFill>
        </p:spPr>
        <p:txBody>
          <a:bodyPr lIns="468000" tIns="216000" rIns="360000" bIns="216000" numCol="3" anchor="t">
            <a:noAutofit/>
          </a:bodyPr>
          <a:lstStyle>
            <a:lvl1pPr marL="0" indent="0" algn="l">
              <a:lnSpc>
                <a:spcPct val="90000"/>
              </a:lnSpc>
              <a:buNone/>
              <a:defRPr sz="1400" b="0" i="0">
                <a:solidFill>
                  <a:schemeClr val="bg1"/>
                </a:solidFill>
                <a:latin typeface="Roboto" panose="02000000000000000000" pitchFamily="2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GB" noProof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22" hasCustomPrompt="1"/>
          </p:nvPr>
        </p:nvSpPr>
        <p:spPr bwMode="gray">
          <a:xfrm>
            <a:off x="8518301" y="488563"/>
            <a:ext cx="3172871" cy="1112400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algn="ctr">
              <a:defRPr sz="100" b="0" i="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556498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639CDCBF-1A06-4BAA-B06F-E4592F0720B1}" type="datetime1">
              <a:rPr lang="en-US" smtClean="0"/>
              <a:pPr/>
              <a:t>2/10/2026</a:t>
            </a:fld>
            <a:endParaRPr lang="en-US"/>
          </a:p>
        </p:txBody>
      </p:sp>
      <p:sp>
        <p:nvSpPr>
          <p:cNvPr id="49" name="Google Shape;49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r-FR"/>
              <a:t>Mass </a:t>
            </a:r>
            <a:r>
              <a:rPr lang="fr-FR" err="1"/>
              <a:t>Casualties</a:t>
            </a:r>
            <a:r>
              <a:rPr lang="fr-FR"/>
              <a:t> Management WHOA</a:t>
            </a:r>
          </a:p>
        </p:txBody>
      </p:sp>
      <p:sp>
        <p:nvSpPr>
          <p:cNvPr id="50" name="Google Shape;50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b="0" i="0"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3291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8AEABB41-CB16-4922-83AA-13BE6CF07BE0}" type="datetime1">
              <a:rPr lang="en-US" smtClean="0"/>
              <a:pPr/>
              <a:t>2/10/2026</a:t>
            </a:fld>
            <a:endParaRPr lang="en-US"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r-FR"/>
              <a:t>Mass </a:t>
            </a:r>
            <a:r>
              <a:rPr lang="fr-FR" err="1"/>
              <a:t>Casualties</a:t>
            </a:r>
            <a:r>
              <a:rPr lang="fr-FR"/>
              <a:t> Management WHOA</a:t>
            </a:r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b="0" i="0"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4769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87EA27DB-1ED3-444C-BFE8-70C2D5995515}" type="datetime1">
              <a:rPr lang="en-US" smtClean="0"/>
              <a:pPr/>
              <a:t>2/10/2026</a:t>
            </a:fld>
            <a:endParaRPr lang="en-US"/>
          </a:p>
        </p:txBody>
      </p:sp>
      <p:sp>
        <p:nvSpPr>
          <p:cNvPr id="24" name="Google Shape;24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r-FR"/>
              <a:t>Mass </a:t>
            </a:r>
            <a:r>
              <a:rPr lang="fr-FR" err="1"/>
              <a:t>Casualties</a:t>
            </a:r>
            <a:r>
              <a:rPr lang="fr-FR"/>
              <a:t> Management WHOA</a:t>
            </a:r>
          </a:p>
        </p:txBody>
      </p:sp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b="0" i="0"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1669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841622-FA51-EC44-8849-688A0AA8C7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  <a:endParaRPr lang="en-GB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15E0EFE-204A-8EA4-2A54-0094AB2CFB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  <a:endParaRPr lang="en-GB"/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5A4D20A7-DADC-FB2A-8E25-BE825D521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8CDD1-481B-5241-83E9-230D057EAFF9}" type="datetimeFigureOut">
              <a:rPr lang="en-GB" smtClean="0"/>
              <a:t>10/02/2026</a:t>
            </a:fld>
            <a:endParaRPr lang="en-GB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5AC8D020-E187-C98A-351C-BC1EEE5E1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A406DB12-0075-4512-06F0-031234B1F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992F8-B45B-8543-BFC2-B0706127A8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61476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A58A03-741F-3BB4-CB0F-BA6DEFC9B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GB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9127D569-5765-498E-A2B7-446473A035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GB"/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5085903F-9F2D-5F55-4ECC-F1E1E932E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8CDD1-481B-5241-83E9-230D057EAFF9}" type="datetimeFigureOut">
              <a:rPr lang="en-GB" smtClean="0"/>
              <a:t>10/02/2026</a:t>
            </a:fld>
            <a:endParaRPr lang="en-GB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B62CF82C-95EB-4D2E-EAB1-5BA42D50E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B099A00D-BD42-48CB-9C30-5E52FC0D8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992F8-B45B-8543-BFC2-B0706127A8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89431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D997C9-E277-D76D-DDB7-FE28911F0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  <a:endParaRPr lang="en-GB"/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8374EC94-4F33-B48F-FEB0-FCBB54B4AE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7A29CBA8-E118-62E0-5D31-782D01C64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8CDD1-481B-5241-83E9-230D057EAFF9}" type="datetimeFigureOut">
              <a:rPr lang="en-GB" smtClean="0"/>
              <a:t>10/02/2026</a:t>
            </a:fld>
            <a:endParaRPr lang="en-GB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07FF9999-86E2-0740-F32B-3918E23F3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A82A5A18-24DC-EB04-127F-3264733E8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992F8-B45B-8543-BFC2-B0706127A8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13446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6ABDC1-3050-F4DF-3C7A-EBF3DA477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GB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D3F46994-31EB-59BD-0140-F2916E49DE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GB"/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F475598C-D3DF-21D7-D5CB-B0567992FE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GB"/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566746D2-E2C3-19B0-909E-257F9D479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8CDD1-481B-5241-83E9-230D057EAFF9}" type="datetimeFigureOut">
              <a:rPr lang="en-GB" smtClean="0"/>
              <a:t>10/02/2026</a:t>
            </a:fld>
            <a:endParaRPr lang="en-GB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D58A780C-DDB8-14C9-D75E-708ADA456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DC7CD4D3-64F7-1E65-5712-A618BD7D0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992F8-B45B-8543-BFC2-B0706127A8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86755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B29A52-EFAC-27F3-BB90-39D9EFF46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  <a:endParaRPr lang="en-GB"/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03A72814-3C7B-F750-D5C0-7B0C110A01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AD018AB8-3B1D-7C9F-04F5-49229FCBA0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GB"/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B6F546E4-EBA7-505E-BBC7-AE6AD24B48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FCFBAA1F-FCCD-8DF3-B458-35DD74B68D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GB"/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5B9408FB-5BD8-675A-E458-5ABFD58A5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8CDD1-481B-5241-83E9-230D057EAFF9}" type="datetimeFigureOut">
              <a:rPr lang="en-GB" smtClean="0"/>
              <a:t>10/02/2026</a:t>
            </a:fld>
            <a:endParaRPr lang="en-GB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57943C9C-E6E9-C939-2E3D-0C5246BE5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FF1C53DE-9D9E-C63D-879C-7E52D8A29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992F8-B45B-8543-BFC2-B0706127A8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88452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BD22BC-FB12-F7A7-A612-1359FA88B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GB"/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565DB25E-22E2-65A2-ACF0-41783F8F2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8CDD1-481B-5241-83E9-230D057EAFF9}" type="datetimeFigureOut">
              <a:rPr lang="en-GB" smtClean="0"/>
              <a:t>10/02/2026</a:t>
            </a:fld>
            <a:endParaRPr lang="en-GB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3E043751-CB30-13AB-6B81-D52CD3346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1771C938-0AE4-21A5-F97E-78A8775C6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992F8-B45B-8543-BFC2-B0706127A8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2115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 boxe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22"/>
          </p:nvPr>
        </p:nvSpPr>
        <p:spPr bwMode="invGray">
          <a:xfrm>
            <a:off x="480000" y="6580588"/>
            <a:ext cx="790001" cy="1800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Roboto" panose="02000000000000000000" pitchFamily="2" charset="0"/>
              </a:defRPr>
            </a:lvl1pPr>
          </a:lstStyle>
          <a:p>
            <a:fld id="{4F5DFB31-8EF6-442D-819D-E809FF7C412F}" type="datetime1">
              <a:rPr lang="en-US" smtClean="0"/>
              <a:pPr/>
              <a:t>2/10/2026</a:t>
            </a:fld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23"/>
          </p:nvPr>
        </p:nvSpPr>
        <p:spPr bwMode="invGray">
          <a:xfrm>
            <a:off x="479999" y="6577201"/>
            <a:ext cx="2264608" cy="1800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Roboto" panose="02000000000000000000" pitchFamily="2" charset="0"/>
              </a:defRPr>
            </a:lvl1pPr>
          </a:lstStyle>
          <a:p>
            <a:r>
              <a:rPr lang="en-GB"/>
              <a:t>Mass Casualties Management WHOA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 bwMode="invGray"/>
        <p:txBody>
          <a:bodyPr/>
          <a:lstStyle>
            <a:lvl1pPr>
              <a:defRPr b="0" i="0"/>
            </a:lvl1pPr>
          </a:lstStyle>
          <a:p>
            <a:fld id="{A74CE0EA-F3B5-4684-BA10-C594598FDB9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 i="0">
                <a:solidFill>
                  <a:schemeClr val="tx1"/>
                </a:solidFill>
                <a:latin typeface="Roboto" panose="02000000000000000000" pitchFamily="2" charset="0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25"/>
          </p:nvPr>
        </p:nvSpPr>
        <p:spPr bwMode="invGray">
          <a:xfrm>
            <a:off x="479999" y="2160000"/>
            <a:ext cx="5472000" cy="3877200"/>
          </a:xfrm>
        </p:spPr>
        <p:txBody>
          <a:bodyPr/>
          <a:lstStyle>
            <a:lvl1pPr>
              <a:defRPr b="0" i="0"/>
            </a:lvl1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26"/>
          </p:nvPr>
        </p:nvSpPr>
        <p:spPr bwMode="invGray">
          <a:xfrm>
            <a:off x="6234364" y="2160000"/>
            <a:ext cx="5472000" cy="3877200"/>
          </a:xfrm>
        </p:spPr>
        <p:txBody>
          <a:bodyPr/>
          <a:lstStyle>
            <a:lvl1pPr>
              <a:defRPr b="0" i="0"/>
            </a:lvl1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 i="0">
                <a:solidFill>
                  <a:schemeClr val="tx1"/>
                </a:solidFill>
                <a:latin typeface="Roboto" panose="02000000000000000000" pitchFamily="2" charset="0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27"/>
          </p:nvPr>
        </p:nvSpPr>
        <p:spPr bwMode="invGray">
          <a:xfrm>
            <a:off x="479999" y="1800000"/>
            <a:ext cx="5472001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0" i="0" kern="1200" dirty="0">
                <a:solidFill>
                  <a:schemeClr val="bg1"/>
                </a:solidFill>
                <a:latin typeface="Roboto" panose="02000000000000000000" pitchFamily="2" charset="0"/>
                <a:ea typeface="+mn-ea"/>
                <a:cs typeface="Times New Roman" panose="02020603050405020304" pitchFamily="18" charset="0"/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28"/>
          </p:nvPr>
        </p:nvSpPr>
        <p:spPr bwMode="invGray">
          <a:xfrm>
            <a:off x="6234365" y="1800000"/>
            <a:ext cx="547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0" i="0" dirty="0">
                <a:solidFill>
                  <a:schemeClr val="bg1"/>
                </a:solidFill>
                <a:latin typeface="Roboto" panose="02000000000000000000" pitchFamily="2" charset="0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39058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2493DF92-7F00-8DD2-9651-A6711DEDE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8CDD1-481B-5241-83E9-230D057EAFF9}" type="datetimeFigureOut">
              <a:rPr lang="en-GB" smtClean="0"/>
              <a:t>10/02/2026</a:t>
            </a:fld>
            <a:endParaRPr lang="en-GB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C88A2C65-649B-A623-FE75-7A1CA2E6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003AA7C5-BBBA-F660-FCC1-CF234258C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992F8-B45B-8543-BFC2-B0706127A8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14564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69A5DF-875F-E222-F5C5-3A793D8E3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  <a:endParaRPr lang="en-GB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AFE2A719-6014-FBD9-D518-D5364B2E1F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GB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F864F307-2C19-BFDA-C257-5D3CC32119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06135FBD-EF05-9077-70AB-5BD355FCF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8CDD1-481B-5241-83E9-230D057EAFF9}" type="datetimeFigureOut">
              <a:rPr lang="en-GB" smtClean="0"/>
              <a:t>10/02/2026</a:t>
            </a:fld>
            <a:endParaRPr lang="en-GB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AC7436CA-58A0-48F7-B2FF-D3EDE2549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C8FD49BE-639A-0D5E-37C4-1D8510435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992F8-B45B-8543-BFC2-B0706127A8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51082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943882-C261-80FB-72D6-76BC6CE61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  <a:endParaRPr lang="en-GB"/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2DAB6DC4-0414-FEE7-D665-23030BFE30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F86EDAE7-DF7D-A2BD-5463-9FB4BF87FA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39678771-229D-A502-E133-FAD404F4B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8CDD1-481B-5241-83E9-230D057EAFF9}" type="datetimeFigureOut">
              <a:rPr lang="en-GB" smtClean="0"/>
              <a:t>10/02/2026</a:t>
            </a:fld>
            <a:endParaRPr lang="en-GB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53EF99AA-907C-503D-720C-E3BAAD356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9DC0E458-A5B1-52A6-1EC9-5154E6131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992F8-B45B-8543-BFC2-B0706127A8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21269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5ACB4F-EFDD-70AC-2CCF-5335D3510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GB"/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6317F7D7-ECBD-B62E-EF19-E9852BB224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GB"/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D9ACF19B-9D70-BA43-979C-9818098CE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8CDD1-481B-5241-83E9-230D057EAFF9}" type="datetimeFigureOut">
              <a:rPr lang="en-GB" smtClean="0"/>
              <a:t>10/02/2026</a:t>
            </a:fld>
            <a:endParaRPr lang="en-GB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8EDDAFB9-2DFF-EFE4-B52F-BF0C4093A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7A6974DF-BD7C-75FF-3045-53A4CB71C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992F8-B45B-8543-BFC2-B0706127A8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56838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3B5A0BE-8B5C-C084-8802-BB0727EF18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  <a:endParaRPr lang="en-GB"/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93BEE360-2EAA-DDC9-16DD-8FA9C6590C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GB"/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196CD4CE-5869-7CB0-7FED-8BB612A18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8CDD1-481B-5241-83E9-230D057EAFF9}" type="datetimeFigureOut">
              <a:rPr lang="en-GB" smtClean="0"/>
              <a:t>10/02/2026</a:t>
            </a:fld>
            <a:endParaRPr lang="en-GB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DA3F0993-A25D-37A5-77BE-AD0480A3D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83096083-F077-A0B8-1D52-240360CE8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992F8-B45B-8543-BFC2-B0706127A8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676322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hapter Intro large Tex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19"/>
          <p:cNvSpPr>
            <a:spLocks noGrp="1"/>
          </p:cNvSpPr>
          <p:nvPr>
            <p:ph type="sldNum" sz="quarter" idx="16"/>
          </p:nvPr>
        </p:nvSpPr>
        <p:spPr bwMode="invGray">
          <a:noFill/>
        </p:spPr>
        <p:txBody>
          <a:bodyPr/>
          <a:lstStyle>
            <a:lvl1pPr>
              <a:defRPr b="0" i="0"/>
            </a:lvl1pPr>
          </a:lstStyle>
          <a:p>
            <a:fld id="{A74CE0EA-F3B5-4684-BA10-C594598FDB9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 bwMode="invGray">
          <a:noFill/>
        </p:spPr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 i="0">
                <a:solidFill>
                  <a:schemeClr val="tx1"/>
                </a:solidFill>
                <a:latin typeface="Roboto" panose="02000000000000000000" pitchFamily="2" charset="0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8"/>
          </p:nvPr>
        </p:nvSpPr>
        <p:spPr bwMode="invGray">
          <a:xfrm>
            <a:off x="479999" y="1800000"/>
            <a:ext cx="11226365" cy="4237200"/>
          </a:xfrm>
          <a:noFill/>
        </p:spPr>
        <p:txBody>
          <a:bodyPr lIns="0" tIns="0" rIns="0" bIns="0"/>
          <a:lstStyle>
            <a:lvl1pPr>
              <a:lnSpc>
                <a:spcPct val="110000"/>
              </a:lnSpc>
              <a:defRPr sz="1400" b="0" i="0"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>
              <a:lnSpc>
                <a:spcPct val="110000"/>
              </a:lnSpc>
              <a:defRPr sz="1400" b="0" i="0">
                <a:solidFill>
                  <a:schemeClr val="tx1"/>
                </a:solidFill>
                <a:latin typeface="Roboto" panose="02000000000000000000" pitchFamily="2" charset="0"/>
              </a:defRPr>
            </a:lvl2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241633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Boxe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22"/>
          </p:nvPr>
        </p:nvSpPr>
        <p:spPr bwMode="invGray">
          <a:xfrm>
            <a:off x="480000" y="6580588"/>
            <a:ext cx="790001" cy="1800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Roboto" panose="02000000000000000000" pitchFamily="2" charset="0"/>
              </a:defRPr>
            </a:lvl1pPr>
          </a:lstStyle>
          <a:p>
            <a:fld id="{B22D42FF-4961-439F-B731-4D67FC2558CA}" type="datetime1">
              <a:rPr lang="en-US" smtClean="0"/>
              <a:pPr/>
              <a:t>2/10/2026</a:t>
            </a:fld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23"/>
          </p:nvPr>
        </p:nvSpPr>
        <p:spPr bwMode="invGray">
          <a:xfrm>
            <a:off x="479999" y="6577201"/>
            <a:ext cx="2264608" cy="1800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Roboto" panose="02000000000000000000" pitchFamily="2" charset="0"/>
              </a:defRPr>
            </a:lvl1pPr>
          </a:lstStyle>
          <a:p>
            <a:r>
              <a:rPr lang="en-GB"/>
              <a:t>Mass Casualties Management WHOA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 bwMode="invGray"/>
        <p:txBody>
          <a:bodyPr/>
          <a:lstStyle>
            <a:lvl1pPr>
              <a:defRPr b="0" i="0"/>
            </a:lvl1pPr>
          </a:lstStyle>
          <a:p>
            <a:fld id="{A74CE0EA-F3B5-4684-BA10-C594598FDB9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 i="0">
                <a:solidFill>
                  <a:schemeClr val="tx1"/>
                </a:solidFill>
                <a:latin typeface="Roboto" panose="02000000000000000000" pitchFamily="2" charset="0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25"/>
          </p:nvPr>
        </p:nvSpPr>
        <p:spPr bwMode="invGray">
          <a:xfrm>
            <a:off x="479999" y="2160000"/>
            <a:ext cx="5472000" cy="1656000"/>
          </a:xfrm>
        </p:spPr>
        <p:txBody>
          <a:bodyPr>
            <a:noAutofit/>
          </a:bodyPr>
          <a:lstStyle>
            <a:lvl1pPr>
              <a:defRPr sz="1400" b="0" i="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26"/>
          </p:nvPr>
        </p:nvSpPr>
        <p:spPr bwMode="invGray">
          <a:xfrm>
            <a:off x="6234364" y="2160000"/>
            <a:ext cx="5472000" cy="1656000"/>
          </a:xfrm>
        </p:spPr>
        <p:txBody>
          <a:bodyPr>
            <a:noAutofit/>
          </a:bodyPr>
          <a:lstStyle>
            <a:lvl1pPr>
              <a:defRPr sz="1400" b="0" i="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7"/>
          </p:nvPr>
        </p:nvSpPr>
        <p:spPr bwMode="invGray">
          <a:xfrm>
            <a:off x="479999" y="1800000"/>
            <a:ext cx="5472001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0" i="0" kern="1200" dirty="0">
                <a:solidFill>
                  <a:schemeClr val="bg1"/>
                </a:solidFill>
                <a:latin typeface="Roboto" panose="02000000000000000000" pitchFamily="2" charset="0"/>
                <a:ea typeface="+mn-ea"/>
                <a:cs typeface="Times New Roman" panose="02020603050405020304" pitchFamily="18" charset="0"/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28"/>
          </p:nvPr>
        </p:nvSpPr>
        <p:spPr bwMode="invGray">
          <a:xfrm>
            <a:off x="6234365" y="1800000"/>
            <a:ext cx="547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0" i="0" dirty="0">
                <a:solidFill>
                  <a:schemeClr val="bg1"/>
                </a:solidFill>
                <a:latin typeface="Roboto" panose="02000000000000000000" pitchFamily="2" charset="0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 i="0">
                <a:solidFill>
                  <a:schemeClr val="tx1"/>
                </a:solidFill>
                <a:latin typeface="Roboto" panose="02000000000000000000" pitchFamily="2" charset="0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  <p:sp>
        <p:nvSpPr>
          <p:cNvPr id="37" name="Content Placeholder 2"/>
          <p:cNvSpPr>
            <a:spLocks noGrp="1"/>
          </p:cNvSpPr>
          <p:nvPr>
            <p:ph sz="half" idx="30"/>
          </p:nvPr>
        </p:nvSpPr>
        <p:spPr bwMode="invGray">
          <a:xfrm>
            <a:off x="479999" y="4381200"/>
            <a:ext cx="5472000" cy="1656000"/>
          </a:xfrm>
        </p:spPr>
        <p:txBody>
          <a:bodyPr>
            <a:noAutofit/>
          </a:bodyPr>
          <a:lstStyle>
            <a:lvl1pPr>
              <a:defRPr sz="1400" b="0" i="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8" name="Content Placeholder 3"/>
          <p:cNvSpPr>
            <a:spLocks noGrp="1"/>
          </p:cNvSpPr>
          <p:nvPr>
            <p:ph sz="half" idx="34"/>
          </p:nvPr>
        </p:nvSpPr>
        <p:spPr bwMode="invGray">
          <a:xfrm>
            <a:off x="6234364" y="4381200"/>
            <a:ext cx="5472000" cy="1656000"/>
          </a:xfrm>
        </p:spPr>
        <p:txBody>
          <a:bodyPr>
            <a:noAutofit/>
          </a:bodyPr>
          <a:lstStyle>
            <a:lvl1pPr>
              <a:defRPr sz="1400" b="0" i="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9" name="Text Placeholder 5"/>
          <p:cNvSpPr>
            <a:spLocks noGrp="1"/>
          </p:cNvSpPr>
          <p:nvPr>
            <p:ph type="body" sz="quarter" idx="35"/>
          </p:nvPr>
        </p:nvSpPr>
        <p:spPr bwMode="invGray">
          <a:xfrm>
            <a:off x="479999" y="4039524"/>
            <a:ext cx="5472001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0" i="0" kern="1200" dirty="0">
                <a:solidFill>
                  <a:schemeClr val="bg1"/>
                </a:solidFill>
                <a:latin typeface="Roboto" panose="02000000000000000000" pitchFamily="2" charset="0"/>
                <a:ea typeface="+mn-ea"/>
                <a:cs typeface="Times New Roman" panose="02020603050405020304" pitchFamily="18" charset="0"/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40" name="Text Placeholder 5"/>
          <p:cNvSpPr>
            <a:spLocks noGrp="1"/>
          </p:cNvSpPr>
          <p:nvPr>
            <p:ph type="body" sz="quarter" idx="36"/>
          </p:nvPr>
        </p:nvSpPr>
        <p:spPr bwMode="invGray">
          <a:xfrm>
            <a:off x="6234365" y="4039524"/>
            <a:ext cx="547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0" i="0" dirty="0">
                <a:solidFill>
                  <a:schemeClr val="bg1"/>
                </a:solidFill>
                <a:latin typeface="Roboto" panose="02000000000000000000" pitchFamily="2" charset="0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31547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22"/>
          </p:nvPr>
        </p:nvSpPr>
        <p:spPr bwMode="invGray">
          <a:xfrm>
            <a:off x="480000" y="6580588"/>
            <a:ext cx="790001" cy="1800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Roboto" panose="02000000000000000000" pitchFamily="2" charset="0"/>
              </a:defRPr>
            </a:lvl1pPr>
          </a:lstStyle>
          <a:p>
            <a:fld id="{E05E72DC-32F3-4CFE-8D70-53648D955DB6}" type="datetime1">
              <a:rPr lang="en-US" smtClean="0"/>
              <a:pPr/>
              <a:t>2/10/2026</a:t>
            </a:fld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23"/>
          </p:nvPr>
        </p:nvSpPr>
        <p:spPr bwMode="invGray">
          <a:xfrm>
            <a:off x="479999" y="6577201"/>
            <a:ext cx="2264608" cy="1800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Roboto" panose="02000000000000000000" pitchFamily="2" charset="0"/>
              </a:defRPr>
            </a:lvl1pPr>
          </a:lstStyle>
          <a:p>
            <a:r>
              <a:rPr lang="en-GB"/>
              <a:t>Mass Casualties Management WHOA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 bwMode="invGray"/>
        <p:txBody>
          <a:bodyPr/>
          <a:lstStyle>
            <a:lvl1pPr>
              <a:defRPr b="0" i="0"/>
            </a:lvl1pPr>
          </a:lstStyle>
          <a:p>
            <a:fld id="{A74CE0EA-F3B5-4684-BA10-C594598FDB9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 i="0">
                <a:solidFill>
                  <a:schemeClr val="tx1"/>
                </a:solidFill>
                <a:latin typeface="Roboto" panose="02000000000000000000" pitchFamily="2" charset="0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25"/>
          </p:nvPr>
        </p:nvSpPr>
        <p:spPr bwMode="invGray">
          <a:xfrm>
            <a:off x="479999" y="2160000"/>
            <a:ext cx="3552000" cy="3877200"/>
          </a:xfrm>
        </p:spPr>
        <p:txBody>
          <a:bodyPr/>
          <a:lstStyle>
            <a:lvl1pPr>
              <a:defRPr sz="1400" b="0" i="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7"/>
          </p:nvPr>
        </p:nvSpPr>
        <p:spPr bwMode="invGray">
          <a:xfrm>
            <a:off x="479999" y="1800000"/>
            <a:ext cx="355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0" i="0" dirty="0">
                <a:solidFill>
                  <a:schemeClr val="bg1"/>
                </a:solidFill>
                <a:latin typeface="Roboto" panose="02000000000000000000" pitchFamily="2" charset="0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29"/>
          </p:nvPr>
        </p:nvSpPr>
        <p:spPr bwMode="invGray">
          <a:xfrm>
            <a:off x="4317181" y="2160000"/>
            <a:ext cx="3552000" cy="3877200"/>
          </a:xfrm>
        </p:spPr>
        <p:txBody>
          <a:bodyPr/>
          <a:lstStyle>
            <a:lvl1pPr>
              <a:defRPr sz="1400" b="0" i="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30"/>
          </p:nvPr>
        </p:nvSpPr>
        <p:spPr bwMode="invGray">
          <a:xfrm>
            <a:off x="4317181" y="1800000"/>
            <a:ext cx="355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0" i="0" dirty="0">
                <a:solidFill>
                  <a:schemeClr val="bg1"/>
                </a:solidFill>
                <a:latin typeface="Roboto" panose="02000000000000000000" pitchFamily="2" charset="0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sz="half" idx="31"/>
          </p:nvPr>
        </p:nvSpPr>
        <p:spPr bwMode="invGray">
          <a:xfrm>
            <a:off x="8154364" y="2160000"/>
            <a:ext cx="3552000" cy="3877200"/>
          </a:xfrm>
        </p:spPr>
        <p:txBody>
          <a:bodyPr/>
          <a:lstStyle>
            <a:lvl1pPr>
              <a:defRPr sz="1400" b="0" i="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32"/>
          </p:nvPr>
        </p:nvSpPr>
        <p:spPr bwMode="invGray">
          <a:xfrm>
            <a:off x="8154364" y="1800000"/>
            <a:ext cx="355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0" i="0" dirty="0">
                <a:solidFill>
                  <a:schemeClr val="bg1"/>
                </a:solidFill>
                <a:latin typeface="Roboto" panose="02000000000000000000" pitchFamily="2" charset="0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 i="0">
                <a:solidFill>
                  <a:schemeClr val="tx1"/>
                </a:solidFill>
                <a:latin typeface="Roboto" panose="02000000000000000000" pitchFamily="2" charset="0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2869516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left / Text r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invGray">
          <a:xfrm>
            <a:off x="6234364" y="1800000"/>
            <a:ext cx="5472000" cy="4237200"/>
          </a:xfrm>
        </p:spPr>
        <p:txBody>
          <a:bodyPr/>
          <a:lstStyle>
            <a:lvl1pPr>
              <a:defRPr b="0" i="0"/>
            </a:lvl1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 hasCustomPrompt="1"/>
          </p:nvPr>
        </p:nvSpPr>
        <p:spPr bwMode="invGray">
          <a:xfrm>
            <a:off x="479999" y="1800000"/>
            <a:ext cx="5472000" cy="4237200"/>
          </a:xfrm>
          <a:solidFill>
            <a:schemeClr val="bg1">
              <a:lumMod val="85000"/>
            </a:schemeClr>
          </a:solidFill>
        </p:spPr>
        <p:txBody>
          <a:bodyPr bIns="1980000"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 b="0" i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/>
              <a:t>Click on Icon to add picture</a:t>
            </a:r>
            <a:br>
              <a:rPr lang="en-GB" noProof="0"/>
            </a:br>
            <a:r>
              <a:rPr lang="en-GB" noProof="0"/>
              <a:t>Change picture either by</a:t>
            </a:r>
            <a:br>
              <a:rPr lang="en-GB" noProof="0"/>
            </a:br>
            <a:r>
              <a:rPr lang="en-GB" noProof="0"/>
              <a:t>right mouse click on picture + „change picture“ </a:t>
            </a:r>
            <a:br>
              <a:rPr lang="en-GB" noProof="0"/>
            </a:br>
            <a:r>
              <a:rPr lang="en-GB" noProof="0"/>
              <a:t>or by deleting picture + resetting slide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8"/>
          </p:nvPr>
        </p:nvSpPr>
        <p:spPr bwMode="invGray">
          <a:xfrm>
            <a:off x="480000" y="6580588"/>
            <a:ext cx="790001" cy="1800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Roboto" panose="02000000000000000000" pitchFamily="2" charset="0"/>
              </a:defRPr>
            </a:lvl1pPr>
          </a:lstStyle>
          <a:p>
            <a:fld id="{6A8AC3A3-01D4-455B-B77D-63B55EBEECED}" type="datetime1">
              <a:rPr lang="en-US" smtClean="0"/>
              <a:pPr/>
              <a:t>2/10/2026</a:t>
            </a:fld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9"/>
          </p:nvPr>
        </p:nvSpPr>
        <p:spPr bwMode="invGray">
          <a:xfrm>
            <a:off x="479999" y="6577201"/>
            <a:ext cx="2264608" cy="1800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Roboto" panose="02000000000000000000" pitchFamily="2" charset="0"/>
              </a:defRPr>
            </a:lvl1pPr>
          </a:lstStyle>
          <a:p>
            <a:r>
              <a:rPr lang="en-GB"/>
              <a:t>Mass Casualties Management WHOA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0"/>
          </p:nvPr>
        </p:nvSpPr>
        <p:spPr bwMode="invGray"/>
        <p:txBody>
          <a:bodyPr/>
          <a:lstStyle>
            <a:lvl1pPr>
              <a:defRPr b="0" i="0"/>
            </a:lvl1pPr>
          </a:lstStyle>
          <a:p>
            <a:fld id="{A74CE0EA-F3B5-4684-BA10-C594598FDB9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 i="0">
                <a:solidFill>
                  <a:schemeClr val="tx1"/>
                </a:solidFill>
                <a:latin typeface="Roboto" panose="02000000000000000000" pitchFamily="2" charset="0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 i="0">
                <a:solidFill>
                  <a:schemeClr val="tx1"/>
                </a:solidFill>
                <a:latin typeface="Roboto" panose="02000000000000000000" pitchFamily="2" charset="0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1522547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ati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invGray">
          <a:xfrm>
            <a:off x="6234364" y="1800000"/>
            <a:ext cx="5472000" cy="4237200"/>
          </a:xfrm>
          <a:solidFill>
            <a:srgbClr val="009CDE"/>
          </a:solidFill>
        </p:spPr>
        <p:txBody>
          <a:bodyPr lIns="144000" tIns="144000" rIns="144000" bIns="144000"/>
          <a:lstStyle>
            <a:lvl1pPr>
              <a:defRPr sz="1400" b="0" i="0">
                <a:solidFill>
                  <a:schemeClr val="bg1"/>
                </a:solidFill>
                <a:latin typeface="Roboto" panose="02000000000000000000" pitchFamily="2" charset="0"/>
              </a:defRPr>
            </a:lvl1pPr>
            <a:lvl2pPr>
              <a:buClr>
                <a:schemeClr val="bg1"/>
              </a:buClr>
              <a:defRPr sz="1400" b="0" i="0">
                <a:solidFill>
                  <a:schemeClr val="bg1"/>
                </a:solidFill>
                <a:latin typeface="Roboto" panose="02000000000000000000" pitchFamily="2" charset="0"/>
              </a:defRPr>
            </a:lvl2pPr>
            <a:lvl3pPr>
              <a:buClr>
                <a:schemeClr val="bg1"/>
              </a:buClr>
              <a:defRPr sz="1400" b="0" i="0">
                <a:solidFill>
                  <a:schemeClr val="bg1"/>
                </a:solidFill>
                <a:latin typeface="Roboto" panose="02000000000000000000" pitchFamily="2" charset="0"/>
              </a:defRPr>
            </a:lvl3pPr>
            <a:lvl4pPr>
              <a:buClr>
                <a:schemeClr val="bg1"/>
              </a:buClr>
              <a:defRPr sz="1400" b="0" i="0">
                <a:solidFill>
                  <a:schemeClr val="bg1"/>
                </a:solidFill>
                <a:latin typeface="Roboto" panose="02000000000000000000" pitchFamily="2" charset="0"/>
              </a:defRPr>
            </a:lvl4pPr>
            <a:lvl5pPr>
              <a:buClr>
                <a:schemeClr val="bg1"/>
              </a:buClr>
              <a:defRPr sz="1400" b="0" i="0">
                <a:solidFill>
                  <a:schemeClr val="bg1"/>
                </a:solidFill>
                <a:latin typeface="Roboto" panose="02000000000000000000" pitchFamily="2" charset="0"/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 hasCustomPrompt="1"/>
          </p:nvPr>
        </p:nvSpPr>
        <p:spPr bwMode="invGray">
          <a:xfrm>
            <a:off x="479999" y="1800000"/>
            <a:ext cx="5472000" cy="4237200"/>
          </a:xfrm>
          <a:solidFill>
            <a:schemeClr val="bg1">
              <a:lumMod val="85000"/>
            </a:schemeClr>
          </a:solidFill>
        </p:spPr>
        <p:txBody>
          <a:bodyPr bIns="1980000"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 b="0" i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/>
              <a:t>Click on Icon to add picture</a:t>
            </a:r>
            <a:br>
              <a:rPr lang="en-GB" noProof="0"/>
            </a:br>
            <a:r>
              <a:rPr lang="en-GB" noProof="0"/>
              <a:t>Change picture either by</a:t>
            </a:r>
            <a:br>
              <a:rPr lang="en-GB" noProof="0"/>
            </a:br>
            <a:r>
              <a:rPr lang="en-GB" noProof="0"/>
              <a:t>right mouse click on picture + „change picture“ </a:t>
            </a:r>
            <a:br>
              <a:rPr lang="en-GB" noProof="0"/>
            </a:br>
            <a:r>
              <a:rPr lang="en-GB" noProof="0"/>
              <a:t>or by deleting picture + resetting slide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8"/>
          </p:nvPr>
        </p:nvSpPr>
        <p:spPr bwMode="invGray">
          <a:xfrm>
            <a:off x="480000" y="6580588"/>
            <a:ext cx="790001" cy="1800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Roboto" panose="02000000000000000000" pitchFamily="2" charset="0"/>
              </a:defRPr>
            </a:lvl1pPr>
          </a:lstStyle>
          <a:p>
            <a:fld id="{75BA69E8-C0AA-4A68-88F8-C6AA5BF8B5DE}" type="datetime1">
              <a:rPr lang="en-US" smtClean="0"/>
              <a:pPr/>
              <a:t>2/10/2026</a:t>
            </a:fld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9"/>
          </p:nvPr>
        </p:nvSpPr>
        <p:spPr bwMode="invGray">
          <a:xfrm>
            <a:off x="479999" y="6577201"/>
            <a:ext cx="2264608" cy="1800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Roboto" panose="02000000000000000000" pitchFamily="2" charset="0"/>
              </a:defRPr>
            </a:lvl1pPr>
          </a:lstStyle>
          <a:p>
            <a:r>
              <a:rPr lang="en-GB"/>
              <a:t>Mass Casualties Management WHOA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0"/>
          </p:nvPr>
        </p:nvSpPr>
        <p:spPr bwMode="invGray"/>
        <p:txBody>
          <a:bodyPr/>
          <a:lstStyle>
            <a:lvl1pPr>
              <a:defRPr b="0" i="0"/>
            </a:lvl1pPr>
          </a:lstStyle>
          <a:p>
            <a:fld id="{A74CE0EA-F3B5-4684-BA10-C594598FDB9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 i="0">
                <a:solidFill>
                  <a:schemeClr val="tx1"/>
                </a:solidFill>
                <a:latin typeface="Roboto" panose="02000000000000000000" pitchFamily="2" charset="0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 i="0">
                <a:solidFill>
                  <a:schemeClr val="tx1"/>
                </a:solidFill>
                <a:latin typeface="Roboto" panose="02000000000000000000" pitchFamily="2" charset="0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2957827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Imag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7" hasCustomPrompt="1"/>
          </p:nvPr>
        </p:nvSpPr>
        <p:spPr bwMode="invGray">
          <a:xfrm>
            <a:off x="479999" y="1800000"/>
            <a:ext cx="11226364" cy="4237200"/>
          </a:xfrm>
          <a:solidFill>
            <a:schemeClr val="bg1">
              <a:lumMod val="85000"/>
            </a:schemeClr>
          </a:solidFill>
        </p:spPr>
        <p:txBody>
          <a:bodyPr bIns="1980000"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 b="0" i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/>
              <a:t>Click on Icon to add picture</a:t>
            </a:r>
            <a:br>
              <a:rPr lang="en-GB" noProof="0"/>
            </a:br>
            <a:r>
              <a:rPr lang="en-GB" noProof="0"/>
              <a:t>Change picture either by</a:t>
            </a:r>
            <a:br>
              <a:rPr lang="en-GB" noProof="0"/>
            </a:br>
            <a:r>
              <a:rPr lang="en-GB" noProof="0"/>
              <a:t>right mouse click on picture + „change picture“ </a:t>
            </a:r>
            <a:br>
              <a:rPr lang="en-GB" noProof="0"/>
            </a:br>
            <a:r>
              <a:rPr lang="en-GB" noProof="0"/>
              <a:t>or by deleting picture + resetting slide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8"/>
          </p:nvPr>
        </p:nvSpPr>
        <p:spPr bwMode="invGray">
          <a:xfrm>
            <a:off x="480000" y="6580588"/>
            <a:ext cx="790001" cy="1800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Roboto" panose="02000000000000000000" pitchFamily="2" charset="0"/>
              </a:defRPr>
            </a:lvl1pPr>
          </a:lstStyle>
          <a:p>
            <a:fld id="{101BC1BE-3443-4C6D-9B89-B8C08D24A64F}" type="datetime1">
              <a:rPr lang="en-US" smtClean="0"/>
              <a:pPr/>
              <a:t>2/10/2026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9"/>
          </p:nvPr>
        </p:nvSpPr>
        <p:spPr bwMode="invGray">
          <a:xfrm>
            <a:off x="479999" y="6577201"/>
            <a:ext cx="2264608" cy="1800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Roboto" panose="02000000000000000000" pitchFamily="2" charset="0"/>
              </a:defRPr>
            </a:lvl1pPr>
          </a:lstStyle>
          <a:p>
            <a:r>
              <a:rPr lang="en-GB"/>
              <a:t>Mass Casualties Management WHOA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 bwMode="invGray"/>
        <p:txBody>
          <a:bodyPr/>
          <a:lstStyle>
            <a:lvl1pPr>
              <a:defRPr b="0" i="0"/>
            </a:lvl1pPr>
          </a:lstStyle>
          <a:p>
            <a:fld id="{A74CE0EA-F3B5-4684-BA10-C594598FDB9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 i="0">
                <a:solidFill>
                  <a:schemeClr val="tx1"/>
                </a:solidFill>
                <a:latin typeface="Roboto" panose="02000000000000000000" pitchFamily="2" charset="0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 i="0">
                <a:solidFill>
                  <a:schemeClr val="tx1"/>
                </a:solidFill>
                <a:latin typeface="Roboto" panose="02000000000000000000" pitchFamily="2" charset="0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3802480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invGray">
          <a:xfrm>
            <a:off x="479999" y="359999"/>
            <a:ext cx="8160000" cy="720000"/>
          </a:xfrm>
          <a:prstGeom prst="rect">
            <a:avLst/>
          </a:prstGeom>
        </p:spPr>
        <p:txBody>
          <a:bodyPr vert="horz" lIns="18000" tIns="0" rIns="360000" bIns="0" rtlCol="0" anchor="b">
            <a:noAutofit/>
          </a:bodyPr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invGray">
          <a:xfrm>
            <a:off x="480000" y="1800000"/>
            <a:ext cx="11232001" cy="4237200"/>
          </a:xfrm>
          <a:prstGeom prst="rect">
            <a:avLst/>
          </a:prstGeom>
        </p:spPr>
        <p:txBody>
          <a:bodyPr vert="horz" lIns="18000" tIns="0" rIns="18000" bIns="0" rtlCol="0">
            <a:noAutofit/>
          </a:bodyPr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Sixth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invGray">
          <a:xfrm>
            <a:off x="11416433" y="6580588"/>
            <a:ext cx="289931" cy="180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00" b="0" i="0">
                <a:solidFill>
                  <a:schemeClr val="tx1"/>
                </a:solidFill>
                <a:latin typeface="Roboto" panose="02000000000000000000" pitchFamily="2" charset="0"/>
                <a:cs typeface="Times New Roman" panose="02020603050405020304" pitchFamily="18" charset="0"/>
              </a:defRPr>
            </a:lvl1pPr>
          </a:lstStyle>
          <a:p>
            <a:fld id="{A74CE0EA-F3B5-4684-BA10-C594598FDB9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Rectangle 8"/>
          <p:cNvSpPr/>
          <p:nvPr/>
        </p:nvSpPr>
        <p:spPr bwMode="invGray">
          <a:xfrm>
            <a:off x="9735601" y="2128187"/>
            <a:ext cx="1976400" cy="694800"/>
          </a:xfrm>
          <a:prstGeom prst="rect">
            <a:avLst/>
          </a:prstGeom>
          <a:blipFill dpi="0" rotWithShape="1"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b="0" i="0" noProof="0"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8765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  <p:sldLayoutId id="2147483761" r:id="rId15"/>
    <p:sldLayoutId id="2147483762" r:id="rId1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0" i="0" kern="1200">
          <a:solidFill>
            <a:schemeClr val="tx2"/>
          </a:solidFill>
          <a:latin typeface="Roboto" panose="02000000000000000000" pitchFamily="2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spcAft>
          <a:spcPts val="600"/>
        </a:spcAft>
        <a:buClr>
          <a:schemeClr val="tx1"/>
        </a:buClr>
        <a:buSzPct val="80000"/>
        <a:buFontTx/>
        <a:buNone/>
        <a:defRPr sz="1400" b="0" i="0" kern="1200">
          <a:solidFill>
            <a:schemeClr val="tx1"/>
          </a:solidFill>
          <a:latin typeface="Roboto" panose="02000000000000000000" pitchFamily="2" charset="0"/>
          <a:ea typeface="+mn-ea"/>
          <a:cs typeface="Times New Roman" panose="02020603050405020304" pitchFamily="18" charset="0"/>
        </a:defRPr>
      </a:lvl1pPr>
      <a:lvl2pPr marL="466725" indent="-285750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Roboto" panose="02000000000000000000" pitchFamily="2" charset="0"/>
          <a:ea typeface="+mn-ea"/>
          <a:cs typeface="+mn-cs"/>
        </a:defRPr>
      </a:lvl2pPr>
      <a:lvl3pPr marL="827087" indent="-285750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Roboto" panose="02000000000000000000" pitchFamily="2" charset="0"/>
          <a:ea typeface="+mn-ea"/>
          <a:cs typeface="+mn-cs"/>
        </a:defRPr>
      </a:lvl3pPr>
      <a:lvl4pPr marL="1179513" indent="-285750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chemeClr val="tx1"/>
        </a:buClr>
        <a:buSzPct val="100000"/>
        <a:buFont typeface="Arial" panose="020B0604020202020204" pitchFamily="34" charset="0"/>
        <a:buChar char="•"/>
        <a:tabLst>
          <a:tab pos="1074738" algn="l"/>
        </a:tabLst>
        <a:defRPr sz="1400" b="0" i="0" kern="1200">
          <a:solidFill>
            <a:schemeClr val="tx1"/>
          </a:solidFill>
          <a:latin typeface="Roboto" panose="02000000000000000000" pitchFamily="2" charset="0"/>
          <a:ea typeface="+mn-ea"/>
          <a:cs typeface="+mn-cs"/>
        </a:defRPr>
      </a:lvl4pPr>
      <a:lvl5pPr marL="1616075" indent="-358775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Roboto" panose="02000000000000000000" pitchFamily="2" charset="0"/>
          <a:ea typeface="+mn-ea"/>
          <a:cs typeface="+mn-cs"/>
        </a:defRPr>
      </a:lvl5pPr>
      <a:lvl6pPr marL="2062163" indent="-358775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Roboto" panose="02000000000000000000" pitchFamily="2" charset="0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131">
          <p15:clr>
            <a:srgbClr val="F26B43"/>
          </p15:clr>
        </p15:guide>
        <p15:guide id="2" orient="horz" pos="3809">
          <p15:clr>
            <a:srgbClr val="F26B43"/>
          </p15:clr>
        </p15:guide>
        <p15:guide id="3" pos="3840">
          <p15:clr>
            <a:srgbClr val="F26B43"/>
          </p15:clr>
        </p15:guide>
        <p15:guide id="4" pos="302">
          <p15:clr>
            <a:srgbClr val="F26B43"/>
          </p15:clr>
        </p15:guide>
        <p15:guide id="5" pos="7379">
          <p15:clr>
            <a:srgbClr val="F26B43"/>
          </p15:clr>
        </p15:guide>
        <p15:guide id="6" pos="3761">
          <p15:clr>
            <a:srgbClr val="F26B43"/>
          </p15:clr>
        </p15:guide>
        <p15:guide id="7" pos="3919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74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invGray">
          <a:xfrm>
            <a:off x="479999" y="359999"/>
            <a:ext cx="8160000" cy="720000"/>
          </a:xfrm>
          <a:prstGeom prst="rect">
            <a:avLst/>
          </a:prstGeom>
        </p:spPr>
        <p:txBody>
          <a:bodyPr vert="horz" lIns="18000" tIns="0" rIns="360000" bIns="0" rtlCol="0" anchor="b">
            <a:noAutofit/>
          </a:bodyPr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invGray">
          <a:xfrm>
            <a:off x="480000" y="1800000"/>
            <a:ext cx="11232001" cy="4237200"/>
          </a:xfrm>
          <a:prstGeom prst="rect">
            <a:avLst/>
          </a:prstGeom>
        </p:spPr>
        <p:txBody>
          <a:bodyPr vert="horz" lIns="18000" tIns="0" rIns="18000" bIns="0" rtlCol="0">
            <a:noAutofit/>
          </a:bodyPr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Sixth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invGray">
          <a:xfrm>
            <a:off x="480000" y="6580588"/>
            <a:ext cx="790001" cy="180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 b="0" i="0">
                <a:solidFill>
                  <a:schemeClr val="bg2"/>
                </a:solidFill>
                <a:latin typeface="Roboto" panose="02000000000000000000" pitchFamily="2" charset="0"/>
                <a:cs typeface="Times New Roman" panose="02020603050405020304" pitchFamily="18" charset="0"/>
              </a:defRPr>
            </a:lvl1pPr>
          </a:lstStyle>
          <a:p>
            <a:fld id="{55F163C5-13ED-4164-A73D-3BBEE8E4FC67}" type="datetime1">
              <a:rPr lang="en-US" smtClean="0"/>
              <a:pPr/>
              <a:t>2/10/2026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invGray">
          <a:xfrm>
            <a:off x="1392992" y="6580588"/>
            <a:ext cx="2264608" cy="180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 b="0" i="0">
                <a:solidFill>
                  <a:schemeClr val="bg2"/>
                </a:solidFill>
                <a:latin typeface="Roboto" panose="02000000000000000000" pitchFamily="2" charset="0"/>
                <a:cs typeface="Times New Roman" panose="02020603050405020304" pitchFamily="18" charset="0"/>
              </a:defRPr>
            </a:lvl1pPr>
          </a:lstStyle>
          <a:p>
            <a:r>
              <a:rPr lang="en-GB"/>
              <a:t>Mass Casualties Management WHOA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invGray">
          <a:xfrm>
            <a:off x="11416433" y="6580588"/>
            <a:ext cx="289931" cy="180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00" b="0" i="0">
                <a:solidFill>
                  <a:schemeClr val="bg2"/>
                </a:solidFill>
                <a:latin typeface="Roboto" panose="02000000000000000000" pitchFamily="2" charset="0"/>
                <a:cs typeface="Times New Roman" panose="02020603050405020304" pitchFamily="18" charset="0"/>
              </a:defRPr>
            </a:lvl1pPr>
          </a:lstStyle>
          <a:p>
            <a:fld id="{A74CE0EA-F3B5-4684-BA10-C594598FDB9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Rectangle 8"/>
          <p:cNvSpPr/>
          <p:nvPr userDrawn="1"/>
        </p:nvSpPr>
        <p:spPr bwMode="invGray">
          <a:xfrm>
            <a:off x="9735601" y="371958"/>
            <a:ext cx="1976400" cy="694800"/>
          </a:xfrm>
          <a:prstGeom prst="rect">
            <a:avLst/>
          </a:prstGeom>
          <a:blipFill dpi="0" rotWithShape="1"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b="0" i="0" noProof="0"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9112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0" i="0" kern="1200">
          <a:solidFill>
            <a:schemeClr val="bg2"/>
          </a:solidFill>
          <a:latin typeface="Roboto" panose="02000000000000000000" pitchFamily="2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spcAft>
          <a:spcPts val="600"/>
        </a:spcAft>
        <a:buClr>
          <a:schemeClr val="bg1"/>
        </a:buClr>
        <a:buSzPct val="80000"/>
        <a:buFontTx/>
        <a:buNone/>
        <a:defRPr sz="1400" b="0" i="0" kern="1200">
          <a:solidFill>
            <a:schemeClr val="bg1"/>
          </a:solidFill>
          <a:latin typeface="Roboto" panose="02000000000000000000" pitchFamily="2" charset="0"/>
          <a:ea typeface="+mn-ea"/>
          <a:cs typeface="Times New Roman" panose="02020603050405020304" pitchFamily="18" charset="0"/>
        </a:defRPr>
      </a:lvl1pPr>
      <a:lvl2pPr marL="466725" indent="-285750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chemeClr val="bg1"/>
        </a:buClr>
        <a:buSzPct val="100000"/>
        <a:buFont typeface="Arial" panose="020B0604020202020204" pitchFamily="34" charset="0"/>
        <a:buChar char="•"/>
        <a:defRPr sz="1400" b="0" i="0" kern="1200">
          <a:solidFill>
            <a:schemeClr val="bg1"/>
          </a:solidFill>
          <a:latin typeface="Roboto" panose="02000000000000000000" pitchFamily="2" charset="0"/>
          <a:ea typeface="+mn-ea"/>
          <a:cs typeface="+mn-cs"/>
        </a:defRPr>
      </a:lvl2pPr>
      <a:lvl3pPr marL="827087" indent="-285750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chemeClr val="bg1"/>
        </a:buClr>
        <a:buSzPct val="100000"/>
        <a:buFont typeface="Arial" panose="020B0604020202020204" pitchFamily="34" charset="0"/>
        <a:buChar char="•"/>
        <a:defRPr sz="1400" b="0" i="0" kern="1200">
          <a:solidFill>
            <a:schemeClr val="bg1"/>
          </a:solidFill>
          <a:latin typeface="Roboto" panose="02000000000000000000" pitchFamily="2" charset="0"/>
          <a:ea typeface="+mn-ea"/>
          <a:cs typeface="+mn-cs"/>
        </a:defRPr>
      </a:lvl3pPr>
      <a:lvl4pPr marL="1179513" indent="-285750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chemeClr val="bg1"/>
        </a:buClr>
        <a:buSzPct val="100000"/>
        <a:buFont typeface="Arial" panose="020B0604020202020204" pitchFamily="34" charset="0"/>
        <a:buChar char="•"/>
        <a:tabLst>
          <a:tab pos="1074738" algn="l"/>
        </a:tabLst>
        <a:defRPr sz="1400" b="0" i="0" kern="1200">
          <a:solidFill>
            <a:schemeClr val="bg1"/>
          </a:solidFill>
          <a:latin typeface="Roboto" panose="02000000000000000000" pitchFamily="2" charset="0"/>
          <a:ea typeface="+mn-ea"/>
          <a:cs typeface="+mn-cs"/>
        </a:defRPr>
      </a:lvl4pPr>
      <a:lvl5pPr marL="1616075" indent="-358775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chemeClr val="bg1"/>
        </a:buClr>
        <a:buSzPct val="100000"/>
        <a:buFont typeface="Arial" panose="020B0604020202020204" pitchFamily="34" charset="0"/>
        <a:buChar char="•"/>
        <a:defRPr sz="1400" b="0" i="0" kern="1200">
          <a:solidFill>
            <a:schemeClr val="bg1"/>
          </a:solidFill>
          <a:latin typeface="Roboto" panose="02000000000000000000" pitchFamily="2" charset="0"/>
          <a:ea typeface="+mn-ea"/>
          <a:cs typeface="+mn-cs"/>
        </a:defRPr>
      </a:lvl5pPr>
      <a:lvl6pPr marL="2062163" indent="-358775" algn="l" defTabSz="914400" rtl="0" eaLnBrk="1" latinLnBrk="0" hangingPunct="1">
        <a:lnSpc>
          <a:spcPct val="90000"/>
        </a:lnSpc>
        <a:spcBef>
          <a:spcPts val="500"/>
        </a:spcBef>
        <a:buClr>
          <a:schemeClr val="bg1"/>
        </a:buClr>
        <a:buFont typeface="Arial" panose="020B0604020202020204" pitchFamily="34" charset="0"/>
        <a:buChar char="•"/>
        <a:defRPr sz="1400" b="0" i="0" kern="1200">
          <a:solidFill>
            <a:schemeClr val="bg1"/>
          </a:solidFill>
          <a:latin typeface="Roboto" panose="02000000000000000000" pitchFamily="2" charset="0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131">
          <p15:clr>
            <a:srgbClr val="F26B43"/>
          </p15:clr>
        </p15:guide>
        <p15:guide id="2" orient="horz" pos="3809">
          <p15:clr>
            <a:srgbClr val="F26B43"/>
          </p15:clr>
        </p15:guide>
        <p15:guide id="3" pos="3840">
          <p15:clr>
            <a:srgbClr val="F26B43"/>
          </p15:clr>
        </p15:guide>
        <p15:guide id="4" pos="302">
          <p15:clr>
            <a:srgbClr val="F26B43"/>
          </p15:clr>
        </p15:guide>
        <p15:guide id="5" pos="7379">
          <p15:clr>
            <a:srgbClr val="F26B43"/>
          </p15:clr>
        </p15:guide>
        <p15:guide id="6" pos="3761">
          <p15:clr>
            <a:srgbClr val="F26B43"/>
          </p15:clr>
        </p15:guide>
        <p15:guide id="7" pos="3919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C004A378-4FC1-743A-4C7A-6DF490175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  <a:endParaRPr lang="en-GB"/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B2FFF2DB-9D54-7D64-497A-1B76D6504D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GB"/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E33BB201-A0CB-69A3-9BCE-82AEA3DD78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8CDD1-481B-5241-83E9-230D057EAFF9}" type="datetimeFigureOut">
              <a:rPr lang="en-GB" smtClean="0"/>
              <a:t>10/02/2026</a:t>
            </a:fld>
            <a:endParaRPr lang="en-GB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15C925BE-D271-8035-FCD5-937DB2868B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CAFD72C2-E3B5-7DFC-8D35-347C7AA35E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C992F8-B45B-8543-BFC2-B0706127A8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878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8.tiff"/><Relationship Id="rId7" Type="http://schemas.openxmlformats.org/officeDocument/2006/relationships/image" Target="../media/image2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22.png"/><Relationship Id="rId4" Type="http://schemas.openxmlformats.org/officeDocument/2006/relationships/image" Target="../media/image15.png"/><Relationship Id="rId9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1.png"/><Relationship Id="rId5" Type="http://schemas.openxmlformats.org/officeDocument/2006/relationships/image" Target="../media/image22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33.sv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43.jpeg"/><Relationship Id="rId4" Type="http://schemas.openxmlformats.org/officeDocument/2006/relationships/image" Target="../media/image34.jpeg"/><Relationship Id="rId9" Type="http://schemas.microsoft.com/office/2007/relationships/diagramDrawing" Target="../diagrams/drawing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8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8.tiff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7" Type="http://schemas.openxmlformats.org/officeDocument/2006/relationships/image" Target="../media/image1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8.tiff"/><Relationship Id="rId7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5428C25F-BE13-1C48-A053-6FCC69F4C0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object 5">
            <a:extLst>
              <a:ext uri="{FF2B5EF4-FFF2-40B4-BE49-F238E27FC236}">
                <a16:creationId xmlns:a16="http://schemas.microsoft.com/office/drawing/2014/main" id="{C37782D7-4E13-4FEB-880A-C60DD67B46EC}"/>
              </a:ext>
            </a:extLst>
          </p:cNvPr>
          <p:cNvSpPr txBox="1">
            <a:spLocks/>
          </p:cNvSpPr>
          <p:nvPr/>
        </p:nvSpPr>
        <p:spPr>
          <a:xfrm>
            <a:off x="403206" y="6415004"/>
            <a:ext cx="4294627" cy="255198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>
            <a:lvl1pPr>
              <a:defRPr sz="1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41275">
              <a:spcBef>
                <a:spcPts val="490"/>
              </a:spcBef>
            </a:pPr>
            <a:r>
              <a:rPr lang="en-US" sz="1600" b="0" i="1" kern="0" spc="-5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www.who.int</a:t>
            </a:r>
            <a:endParaRPr lang="en-US" sz="1600" b="0" i="1" kern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Lato" panose="020F0502020204030203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4FFA47-2564-4273-BB7A-BE4E3309C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26900-9659-4412-9EAE-65AB340F8993}" type="slidenum">
              <a:rPr lang="en-US" smtClean="0"/>
              <a:t>1</a:t>
            </a:fld>
            <a:endParaRPr lang="en-US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2FF7FC3-A8D0-7D4D-8757-4192B87CE01E}"/>
              </a:ext>
            </a:extLst>
          </p:cNvPr>
          <p:cNvSpPr txBox="1"/>
          <p:nvPr/>
        </p:nvSpPr>
        <p:spPr>
          <a:xfrm>
            <a:off x="264316" y="4649494"/>
            <a:ext cx="3993430" cy="892552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Roboto" panose="02000000000000000000" pitchFamily="2" charset="0"/>
              </a:rPr>
              <a:t>MCM ZONE TRAINING </a:t>
            </a:r>
            <a:r>
              <a:rPr lang="en-GB" sz="2400" dirty="0">
                <a:solidFill>
                  <a:schemeClr val="bg1"/>
                </a:solidFill>
                <a:latin typeface="Roboto" panose="02000000000000000000" pitchFamily="2" charset="0"/>
              </a:rPr>
              <a:t>Module 2 – Green Zone</a:t>
            </a:r>
          </a:p>
        </p:txBody>
      </p:sp>
      <p:sp>
        <p:nvSpPr>
          <p:cNvPr id="8" name="object 5">
            <a:extLst>
              <a:ext uri="{FF2B5EF4-FFF2-40B4-BE49-F238E27FC236}">
                <a16:creationId xmlns:a16="http://schemas.microsoft.com/office/drawing/2014/main" id="{1D516F0A-31D4-2E4E-994B-A21F6DD76CA3}"/>
              </a:ext>
            </a:extLst>
          </p:cNvPr>
          <p:cNvSpPr txBox="1">
            <a:spLocks/>
          </p:cNvSpPr>
          <p:nvPr/>
        </p:nvSpPr>
        <p:spPr>
          <a:xfrm>
            <a:off x="264316" y="2337114"/>
            <a:ext cx="3755434" cy="1888979"/>
          </a:xfrm>
          <a:prstGeom prst="rect">
            <a:avLst/>
          </a:prstGeom>
        </p:spPr>
        <p:txBody>
          <a:bodyPr vert="horz" wrap="square" lIns="0" tIns="8890" rIns="0" bIns="0" rtlCol="0" anchor="t">
            <a:spAutoFit/>
          </a:bodyPr>
          <a:lstStyle>
            <a:lvl1pPr>
              <a:defRPr sz="1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41275">
              <a:spcBef>
                <a:spcPts val="490"/>
              </a:spcBef>
            </a:pPr>
            <a:r>
              <a:rPr lang="en-US" sz="4000" b="0" kern="0" spc="-5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Mass Casualty Management</a:t>
            </a:r>
            <a:endParaRPr lang="en-US" sz="4000" b="0" kern="0" spc="-5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Lato Light" panose="020F0502020204030203" pitchFamily="34" charset="0"/>
            </a:endParaRPr>
          </a:p>
          <a:p>
            <a:pPr marL="41275">
              <a:spcBef>
                <a:spcPts val="490"/>
              </a:spcBef>
            </a:pPr>
            <a:r>
              <a:rPr lang="en-US" sz="2000" kern="0" spc="2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Lato Light" panose="020F0502020204030203" pitchFamily="34" charset="0"/>
              </a:rPr>
              <a:t>Learning program</a:t>
            </a:r>
            <a:br>
              <a:rPr lang="en-US" b="0" kern="0" spc="2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</a:br>
            <a:endParaRPr lang="en-US" sz="1800" b="0" kern="0" spc="20" dirty="0">
              <a:solidFill>
                <a:schemeClr val="tx1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B92B3684-A85A-0C4C-BA37-1A88A2FE8A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16" y="413504"/>
            <a:ext cx="3624550" cy="1262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2696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E7D82E6A-DA77-5C4F-A196-C36FE86DCB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GB" b="1" dirty="0">
                <a:latin typeface="Roboto"/>
                <a:ea typeface="Roboto"/>
                <a:cs typeface="Times New Roman"/>
              </a:rPr>
              <a:t>Most patients in the green zone will present minor injuries</a:t>
            </a: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D708FD58-DBCD-9A43-95A7-8F213F51AC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10</a:t>
            </a:fld>
            <a:endParaRPr lang="en-GB" noProof="0"/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EC03B4E9-3780-A34A-9F27-2E5D46B69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accent1">
                    <a:lumMod val="75000"/>
                  </a:schemeClr>
                </a:solidFill>
                <a:latin typeface="Roboto"/>
                <a:ea typeface="Roboto"/>
              </a:rPr>
              <a:t>What happens in the Green Zone?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2CF8DF77-4DF7-FA40-BE31-6A028DFBF2E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5" t="3861" r="3636" b="4360"/>
          <a:stretch/>
        </p:blipFill>
        <p:spPr>
          <a:xfrm>
            <a:off x="7628162" y="154074"/>
            <a:ext cx="3116038" cy="3116040"/>
          </a:xfrm>
          <a:prstGeom prst="rect">
            <a:avLst/>
          </a:prstGeom>
        </p:spPr>
      </p:pic>
      <p:sp>
        <p:nvSpPr>
          <p:cNvPr id="4" name="Retângulo de Cantos Cortados No Mesmo Lado 3">
            <a:extLst>
              <a:ext uri="{FF2B5EF4-FFF2-40B4-BE49-F238E27FC236}">
                <a16:creationId xmlns:a16="http://schemas.microsoft.com/office/drawing/2014/main" id="{89EE3494-3E7F-0F4D-8A35-64ECA87743D4}"/>
              </a:ext>
            </a:extLst>
          </p:cNvPr>
          <p:cNvSpPr/>
          <p:nvPr/>
        </p:nvSpPr>
        <p:spPr>
          <a:xfrm>
            <a:off x="9681366" y="1765858"/>
            <a:ext cx="1880032" cy="1540556"/>
          </a:xfrm>
          <a:prstGeom prst="snip2SameRect">
            <a:avLst/>
          </a:prstGeom>
          <a:solidFill>
            <a:srgbClr val="00B050"/>
          </a:solidFill>
          <a:scene3d>
            <a:camera prst="isometricOffAxis2Left">
              <a:rot lat="890651" lon="2178552" rev="107256"/>
            </a:camera>
            <a:lightRig rig="threePt" dir="t"/>
          </a:scene3d>
          <a:sp3d extrusionH="2540000">
            <a:extrusionClr>
              <a:srgbClr val="92D050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Roboto" panose="02000000000000000000" pitchFamily="2" charset="0"/>
            </a:endParaRPr>
          </a:p>
        </p:txBody>
      </p:sp>
      <p:sp>
        <p:nvSpPr>
          <p:cNvPr id="50" name="Retângulo 49">
            <a:extLst>
              <a:ext uri="{FF2B5EF4-FFF2-40B4-BE49-F238E27FC236}">
                <a16:creationId xmlns:a16="http://schemas.microsoft.com/office/drawing/2014/main" id="{9AE2853C-C10E-394F-BC24-19E31CBAA511}"/>
              </a:ext>
            </a:extLst>
          </p:cNvPr>
          <p:cNvSpPr/>
          <p:nvPr/>
        </p:nvSpPr>
        <p:spPr>
          <a:xfrm>
            <a:off x="10244672" y="2277291"/>
            <a:ext cx="554618" cy="99282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scene3d>
            <a:camera prst="orthographicFront">
              <a:rot lat="840000" lon="2160000" rev="6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Roboto" panose="02000000000000000000" pitchFamily="2" charset="0"/>
            </a:endParaRPr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20D576E2-2572-C449-B09C-AC935AAD0C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23538">
            <a:off x="3717879" y="3024758"/>
            <a:ext cx="6473748" cy="1439451"/>
          </a:xfrm>
          <a:prstGeom prst="rect">
            <a:avLst/>
          </a:prstGeom>
        </p:spPr>
      </p:pic>
      <p:pic>
        <p:nvPicPr>
          <p:cNvPr id="28" name="Picture 8" descr="3d Man Check Mark - 3d Man Png Quality , Transparent Cartoon - Jing.fm">
            <a:extLst>
              <a:ext uri="{FF2B5EF4-FFF2-40B4-BE49-F238E27FC236}">
                <a16:creationId xmlns:a16="http://schemas.microsoft.com/office/drawing/2014/main" id="{58ED042F-EB2E-C148-A525-E5B8CDA3AC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9705481" y="2927412"/>
            <a:ext cx="2406334" cy="2295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613A43F2-CE68-D440-B0DA-ACFB1F33B227}"/>
              </a:ext>
            </a:extLst>
          </p:cNvPr>
          <p:cNvSpPr txBox="1"/>
          <p:nvPr/>
        </p:nvSpPr>
        <p:spPr>
          <a:xfrm>
            <a:off x="432374" y="1584932"/>
            <a:ext cx="4775442" cy="374718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2000" b="1" dirty="0">
                <a:cs typeface="B Titr" panose="00000700000000000000" pitchFamily="2" charset="-78"/>
              </a:rPr>
              <a:t>امنیت، کنترل جمعیت را تضمین می‌کند.</a:t>
            </a:r>
            <a:endParaRPr lang="en-US" sz="2000" b="1" dirty="0">
              <a:cs typeface="B Titr" panose="00000700000000000000" pitchFamily="2" charset="-78"/>
            </a:endParaRPr>
          </a:p>
          <a:p>
            <a:pPr marL="342900" indent="-3429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2000" b="1" dirty="0">
                <a:cs typeface="B Titr" panose="00000700000000000000" pitchFamily="2" charset="-78"/>
              </a:rPr>
              <a:t>کارکنان اداری، ثبت نام و ردیابی بیمار را در ایست‌های بازرسی (ورود/خروج) تضمین می‌کنند.</a:t>
            </a:r>
            <a:endParaRPr lang="en-US" sz="2000" b="1" dirty="0">
              <a:cs typeface="B Titr" panose="00000700000000000000" pitchFamily="2" charset="-78"/>
            </a:endParaRPr>
          </a:p>
          <a:p>
            <a:pPr marL="342900" indent="-3429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2000" b="1" dirty="0">
                <a:cs typeface="B Titr" panose="00000700000000000000" pitchFamily="2" charset="-78"/>
              </a:rPr>
              <a:t>پزشکان و پرستاران، مرحله دوم تریاژ را انجام می‌دهند و بیماران را درمان می‌کنند.</a:t>
            </a:r>
            <a:endParaRPr lang="en-US" sz="2000" b="1" dirty="0">
              <a:cs typeface="B Titr" panose="00000700000000000000" pitchFamily="2" charset="-78"/>
            </a:endParaRPr>
          </a:p>
          <a:p>
            <a:pPr marL="342900" indent="-3429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2000" b="1" dirty="0">
                <a:cs typeface="B Titr" panose="00000700000000000000" pitchFamily="2" charset="-78"/>
              </a:rPr>
              <a:t>کیت‌های منطقه سبز، تمام لوازم مورد نیاز برای مداخلات منطقه سبز را فراهم می‌کنند.</a:t>
            </a:r>
            <a:endParaRPr lang="en-US" sz="2000" b="1" dirty="0">
              <a:cs typeface="B Titr" panose="00000700000000000000" pitchFamily="2" charset="-78"/>
            </a:endParaRP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3D7A8C60-D68F-474C-BE09-0FB545DC6090}"/>
              </a:ext>
            </a:extLst>
          </p:cNvPr>
          <p:cNvSpPr/>
          <p:nvPr/>
        </p:nvSpPr>
        <p:spPr>
          <a:xfrm>
            <a:off x="10244672" y="2277291"/>
            <a:ext cx="554618" cy="99282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scene3d>
            <a:camera prst="orthographicFront">
              <a:rot lat="840000" lon="2160000" rev="6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Roboto" panose="02000000000000000000" pitchFamily="2" charset="0"/>
            </a:endParaRPr>
          </a:p>
        </p:txBody>
      </p:sp>
      <p:pic>
        <p:nvPicPr>
          <p:cNvPr id="22" name="Picture 8" descr="3d Man Check Mark - 3d Man Png Quality , Transparent Cartoon - Jing.fm">
            <a:extLst>
              <a:ext uri="{FF2B5EF4-FFF2-40B4-BE49-F238E27FC236}">
                <a16:creationId xmlns:a16="http://schemas.microsoft.com/office/drawing/2014/main" id="{9A40403D-7B49-824E-B48B-BE9EC8ECAA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9705481" y="2927412"/>
            <a:ext cx="2406334" cy="2295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Imagem 26" descr="Uma imagem com exterior, transporte&#10;&#10;Descrição gerada automaticamente">
            <a:extLst>
              <a:ext uri="{FF2B5EF4-FFF2-40B4-BE49-F238E27FC236}">
                <a16:creationId xmlns:a16="http://schemas.microsoft.com/office/drawing/2014/main" id="{BFB07BFD-F8A8-A448-9BFE-0C5573DA05E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4078FF"/>
              </a:clrFrom>
              <a:clrTo>
                <a:srgbClr val="4078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651" y="3913777"/>
            <a:ext cx="1276455" cy="2267089"/>
          </a:xfrm>
          <a:prstGeom prst="rect">
            <a:avLst/>
          </a:prstGeom>
        </p:spPr>
      </p:pic>
      <p:pic>
        <p:nvPicPr>
          <p:cNvPr id="21" name="Imagem 20" descr="Uma imagem com exterior, transporte&#10;&#10;Descrição gerada automaticamente">
            <a:extLst>
              <a:ext uri="{FF2B5EF4-FFF2-40B4-BE49-F238E27FC236}">
                <a16:creationId xmlns:a16="http://schemas.microsoft.com/office/drawing/2014/main" id="{530D3477-50F8-0847-9F70-5B237F08EB1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4078FF"/>
              </a:clrFrom>
              <a:clrTo>
                <a:srgbClr val="4078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196" y="4150678"/>
            <a:ext cx="1494029" cy="2653519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4C221E8A-6476-066F-F1CB-FB2CA0DA4E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0690" y="3001692"/>
            <a:ext cx="943577" cy="912085"/>
          </a:xfrm>
          <a:prstGeom prst="rect">
            <a:avLst/>
          </a:prstGeom>
        </p:spPr>
      </p:pic>
      <p:pic>
        <p:nvPicPr>
          <p:cNvPr id="5" name="Picture 8" descr="Labor Icon at GetDrawings | Free download">
            <a:extLst>
              <a:ext uri="{FF2B5EF4-FFF2-40B4-BE49-F238E27FC236}">
                <a16:creationId xmlns:a16="http://schemas.microsoft.com/office/drawing/2014/main" id="{B1F120A9-B2BC-9E56-0DB2-D1CDEF090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5704752" y="3070359"/>
            <a:ext cx="870952" cy="87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CD17EAFB-08B4-090A-A328-D1AFAB08430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3697" y="3437223"/>
            <a:ext cx="870953" cy="1008177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CDA1218C-8CEA-6827-0C5A-C68FC5835C42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480" y="3671862"/>
            <a:ext cx="998598" cy="998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2165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E7D82E6A-DA77-5C4F-A196-C36FE86DCB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GB" b="1" dirty="0">
                <a:latin typeface="Roboto"/>
                <a:ea typeface="Roboto"/>
                <a:cs typeface="Times New Roman"/>
              </a:rPr>
              <a:t>Step 2 Triage</a:t>
            </a: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D708FD58-DBCD-9A43-95A7-8F213F51AC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11</a:t>
            </a:fld>
            <a:endParaRPr lang="en-GB" noProof="0"/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EC03B4E9-3780-A34A-9F27-2E5D46B69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accent1">
                    <a:lumMod val="75000"/>
                  </a:schemeClr>
                </a:solidFill>
                <a:latin typeface="Roboto"/>
                <a:ea typeface="Roboto"/>
              </a:rPr>
              <a:t>How to operate the Green Zone?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2CF8DF77-4DF7-FA40-BE31-6A028DFBF2E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5" t="3861" r="3636" b="4360"/>
          <a:stretch/>
        </p:blipFill>
        <p:spPr>
          <a:xfrm>
            <a:off x="7628162" y="154074"/>
            <a:ext cx="3116038" cy="3116040"/>
          </a:xfrm>
          <a:prstGeom prst="rect">
            <a:avLst/>
          </a:prstGeom>
        </p:spPr>
      </p:pic>
      <p:sp>
        <p:nvSpPr>
          <p:cNvPr id="4" name="Retângulo de Cantos Cortados No Mesmo Lado 3">
            <a:extLst>
              <a:ext uri="{FF2B5EF4-FFF2-40B4-BE49-F238E27FC236}">
                <a16:creationId xmlns:a16="http://schemas.microsoft.com/office/drawing/2014/main" id="{89EE3494-3E7F-0F4D-8A35-64ECA87743D4}"/>
              </a:ext>
            </a:extLst>
          </p:cNvPr>
          <p:cNvSpPr/>
          <p:nvPr/>
        </p:nvSpPr>
        <p:spPr>
          <a:xfrm>
            <a:off x="9681366" y="1765858"/>
            <a:ext cx="1880032" cy="1540556"/>
          </a:xfrm>
          <a:prstGeom prst="snip2SameRect">
            <a:avLst/>
          </a:prstGeom>
          <a:solidFill>
            <a:srgbClr val="00B050"/>
          </a:solidFill>
          <a:scene3d>
            <a:camera prst="isometricOffAxis2Left">
              <a:rot lat="890651" lon="2178552" rev="107256"/>
            </a:camera>
            <a:lightRig rig="threePt" dir="t"/>
          </a:scene3d>
          <a:sp3d extrusionH="2540000">
            <a:extrusionClr>
              <a:srgbClr val="92D050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Roboto" panose="02000000000000000000" pitchFamily="2" charset="0"/>
            </a:endParaRPr>
          </a:p>
        </p:txBody>
      </p:sp>
      <p:sp>
        <p:nvSpPr>
          <p:cNvPr id="50" name="Retângulo 49">
            <a:extLst>
              <a:ext uri="{FF2B5EF4-FFF2-40B4-BE49-F238E27FC236}">
                <a16:creationId xmlns:a16="http://schemas.microsoft.com/office/drawing/2014/main" id="{9AE2853C-C10E-394F-BC24-19E31CBAA511}"/>
              </a:ext>
            </a:extLst>
          </p:cNvPr>
          <p:cNvSpPr/>
          <p:nvPr/>
        </p:nvSpPr>
        <p:spPr>
          <a:xfrm>
            <a:off x="10244672" y="2277291"/>
            <a:ext cx="554618" cy="99282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scene3d>
            <a:camera prst="orthographicFront">
              <a:rot lat="840000" lon="2160000" rev="6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Roboto" panose="02000000000000000000" pitchFamily="2" charset="0"/>
            </a:endParaRPr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20D576E2-2572-C449-B09C-AC935AAD0C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23538">
            <a:off x="3717879" y="3024758"/>
            <a:ext cx="6473748" cy="1439451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613A43F2-CE68-D440-B0DA-ACFB1F33B227}"/>
              </a:ext>
            </a:extLst>
          </p:cNvPr>
          <p:cNvSpPr txBox="1"/>
          <p:nvPr/>
        </p:nvSpPr>
        <p:spPr>
          <a:xfrm>
            <a:off x="432374" y="1584932"/>
            <a:ext cx="4775442" cy="281615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fa-IR" sz="2400" b="1" dirty="0">
                <a:cs typeface="B Titr" panose="00000700000000000000" pitchFamily="2" charset="-78"/>
              </a:rPr>
              <a:t>بیماران در منطقه سبز باید به سرعت دوباره ارزیابی شوند - این مرحله 2 تریاژ است.</a:t>
            </a:r>
            <a:endParaRPr lang="en-US" sz="2400" b="1" dirty="0">
              <a:cs typeface="B Titr" panose="00000700000000000000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fa-IR" sz="2400" b="1" dirty="0">
                <a:cs typeface="B Titr" panose="00000700000000000000" pitchFamily="2" charset="-78"/>
              </a:rPr>
              <a:t> می‌توانید از ابزار تریاژ روزانه خود یا هر ابزار مورد تایید بیمارستان دیگر استفاده کنید.</a:t>
            </a:r>
            <a:endParaRPr lang="en-US" sz="2400" b="1" dirty="0">
              <a:cs typeface="B Titr" panose="00000700000000000000" pitchFamily="2" charset="-78"/>
            </a:endParaRP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3D7A8C60-D68F-474C-BE09-0FB545DC6090}"/>
              </a:ext>
            </a:extLst>
          </p:cNvPr>
          <p:cNvSpPr/>
          <p:nvPr/>
        </p:nvSpPr>
        <p:spPr>
          <a:xfrm>
            <a:off x="10244672" y="2277291"/>
            <a:ext cx="554618" cy="99282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scene3d>
            <a:camera prst="orthographicFront">
              <a:rot lat="840000" lon="2160000" rev="6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Roboto" panose="02000000000000000000" pitchFamily="2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E02EFEA5-6A21-FF4C-084F-FFC312403862}"/>
              </a:ext>
            </a:extLst>
          </p:cNvPr>
          <p:cNvSpPr txBox="1"/>
          <p:nvPr/>
        </p:nvSpPr>
        <p:spPr>
          <a:xfrm>
            <a:off x="741862" y="4812542"/>
            <a:ext cx="10674571" cy="830997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rtlCol="0" anchor="t">
            <a:spAutoFit/>
          </a:bodyPr>
          <a:lstStyle/>
          <a:p>
            <a:pPr algn="r" rtl="1"/>
            <a:r>
              <a:rPr lang="fa-IR" sz="2400" b="1" dirty="0">
                <a:latin typeface="Roboto"/>
                <a:ea typeface="Roboto"/>
              </a:rPr>
              <a:t>هدف اصلی تریاژ مرحله ۲ در منطقه سبز، اولویت‌بندی بیماران برای درمان نیست ، بلکه شناسایی هر بیماری است که فراتر از ظرفیت درمان منطقه </a:t>
            </a:r>
            <a:r>
              <a:rPr lang="fa-IR" sz="2400" b="1" dirty="0">
                <a:solidFill>
                  <a:srgbClr val="279E17"/>
                </a:solidFill>
                <a:latin typeface="Roboto"/>
                <a:ea typeface="Roboto"/>
              </a:rPr>
              <a:t>سبز</a:t>
            </a:r>
            <a:r>
              <a:rPr lang="fa-IR" sz="2400" b="1" dirty="0">
                <a:latin typeface="Roboto"/>
                <a:ea typeface="Roboto"/>
              </a:rPr>
              <a:t> است و ارجاع او به منطقه </a:t>
            </a:r>
            <a:r>
              <a:rPr lang="fa-IR" sz="2400" b="1" dirty="0">
                <a:solidFill>
                  <a:srgbClr val="FF0000"/>
                </a:solidFill>
                <a:latin typeface="Roboto"/>
                <a:ea typeface="Roboto"/>
              </a:rPr>
              <a:t>قرمز</a:t>
            </a:r>
            <a:r>
              <a:rPr lang="fa-IR" sz="2400" b="1" dirty="0">
                <a:latin typeface="Roboto"/>
                <a:ea typeface="Roboto"/>
              </a:rPr>
              <a:t> است .</a:t>
            </a:r>
            <a:endParaRPr lang="en-GB" sz="2400" b="1" dirty="0"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94803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0DB4D88D-436B-C447-9651-D2AF80D0D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CE0EA-F3B5-4684-BA10-C594598FDB9C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B5798B9E-1106-D649-9FE3-0E09C7ED1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accent1">
                    <a:lumMod val="75000"/>
                  </a:schemeClr>
                </a:solidFill>
                <a:latin typeface="Roboto"/>
                <a:ea typeface="Roboto"/>
              </a:rPr>
              <a:t>How to operate the Green Zone?</a:t>
            </a:r>
          </a:p>
        </p:txBody>
      </p:sp>
      <p:sp>
        <p:nvSpPr>
          <p:cNvPr id="7" name="Marcador de Posição do Texto 6">
            <a:extLst>
              <a:ext uri="{FF2B5EF4-FFF2-40B4-BE49-F238E27FC236}">
                <a16:creationId xmlns:a16="http://schemas.microsoft.com/office/drawing/2014/main" id="{6C1E8DEB-3F04-564B-9209-B42CC7AB12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b="1" dirty="0"/>
              <a:t>Patients move through different treatment stations…</a:t>
            </a:r>
          </a:p>
        </p:txBody>
      </p:sp>
      <p:graphicFrame>
        <p:nvGraphicFramePr>
          <p:cNvPr id="20" name="Diagrama 19">
            <a:extLst>
              <a:ext uri="{FF2B5EF4-FFF2-40B4-BE49-F238E27FC236}">
                <a16:creationId xmlns:a16="http://schemas.microsoft.com/office/drawing/2014/main" id="{190E7D9F-68FA-F644-AE01-7F320F507CA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9999" y="2366320"/>
          <a:ext cx="11515725" cy="43864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CaixaDeTexto 1">
            <a:extLst>
              <a:ext uri="{FF2B5EF4-FFF2-40B4-BE49-F238E27FC236}">
                <a16:creationId xmlns:a16="http://schemas.microsoft.com/office/drawing/2014/main" id="{A063AC21-B03F-03FC-F0B0-F644E2B4E250}"/>
              </a:ext>
            </a:extLst>
          </p:cNvPr>
          <p:cNvSpPr txBox="1"/>
          <p:nvPr/>
        </p:nvSpPr>
        <p:spPr>
          <a:xfrm>
            <a:off x="479998" y="1738558"/>
            <a:ext cx="11515725" cy="461665"/>
          </a:xfrm>
          <a:prstGeom prst="homePlate">
            <a:avLst/>
          </a:prstGeom>
          <a:solidFill>
            <a:srgbClr val="C0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en-GB" sz="2400" dirty="0">
              <a:solidFill>
                <a:schemeClr val="bg1"/>
              </a:solidFill>
              <a:latin typeface="Roboto" panose="02000000000000000000" pitchFamily="2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9CF6D2E9-625E-9A8A-68FE-EE9B0631AE42}"/>
              </a:ext>
            </a:extLst>
          </p:cNvPr>
          <p:cNvSpPr txBox="1"/>
          <p:nvPr/>
        </p:nvSpPr>
        <p:spPr>
          <a:xfrm rot="10800000" flipH="1">
            <a:off x="479998" y="1738558"/>
            <a:ext cx="6279148" cy="1207294"/>
          </a:xfrm>
          <a:prstGeom prst="bentUpArrow">
            <a:avLst>
              <a:gd name="adj1" fmla="val 37962"/>
              <a:gd name="adj2" fmla="val 25000"/>
              <a:gd name="adj3" fmla="val 25000"/>
            </a:avLst>
          </a:prstGeom>
          <a:solidFill>
            <a:srgbClr val="00B05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0000" rtlCol="0">
            <a:spAutoFit/>
          </a:bodyPr>
          <a:lstStyle/>
          <a:p>
            <a:endParaRPr lang="en-GB" sz="2400" dirty="0">
              <a:solidFill>
                <a:schemeClr val="bg1"/>
              </a:solidFill>
              <a:latin typeface="Roboto" panose="02000000000000000000" pitchFamily="2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CE97EE6B-AE37-9DF1-A6B9-7B99EF41D40E}"/>
              </a:ext>
            </a:extLst>
          </p:cNvPr>
          <p:cNvSpPr txBox="1"/>
          <p:nvPr/>
        </p:nvSpPr>
        <p:spPr>
          <a:xfrm>
            <a:off x="568411" y="1776716"/>
            <a:ext cx="31550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>
                <a:solidFill>
                  <a:schemeClr val="bg1"/>
                </a:solidFill>
                <a:latin typeface="Roboto" panose="02000000000000000000" pitchFamily="2" charset="0"/>
              </a:rPr>
              <a:t>START WITH STEP 2 TRIAGE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57716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xygen AI | Consulting Services | Data Science Projects">
            <a:extLst>
              <a:ext uri="{FF2B5EF4-FFF2-40B4-BE49-F238E27FC236}">
                <a16:creationId xmlns:a16="http://schemas.microsoft.com/office/drawing/2014/main" id="{D3E1E1F4-987A-4D46-8B11-82921B8CF5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3" r="7081"/>
          <a:stretch/>
        </p:blipFill>
        <p:spPr bwMode="auto">
          <a:xfrm>
            <a:off x="6372665" y="10"/>
            <a:ext cx="5819335" cy="6693004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0DB4D88D-436B-C447-9651-D2AF80D0D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A74CE0EA-F3B5-4684-BA10-C594598FDB9C}" type="slidenum">
              <a:rPr lang="en-US" sz="1200">
                <a:solidFill>
                  <a:srgbClr val="FFFFFF"/>
                </a:solidFill>
                <a:latin typeface="Calibri" panose="020F0502020204030204"/>
                <a:cs typeface="+mn-cs"/>
              </a:rPr>
              <a:pPr>
                <a:spcAft>
                  <a:spcPts val="600"/>
                </a:spcAft>
                <a:defRPr/>
              </a:pPr>
              <a:t>13</a:t>
            </a:fld>
            <a:endParaRPr lang="en-US" sz="1200">
              <a:solidFill>
                <a:srgbClr val="FFFFFF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0" name="Título 5">
            <a:extLst>
              <a:ext uri="{FF2B5EF4-FFF2-40B4-BE49-F238E27FC236}">
                <a16:creationId xmlns:a16="http://schemas.microsoft.com/office/drawing/2014/main" id="{50A9CBEC-09CF-6043-8138-4A5C50D15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999" y="359999"/>
            <a:ext cx="8160000" cy="720000"/>
          </a:xfrm>
        </p:spPr>
        <p:txBody>
          <a:bodyPr/>
          <a:lstStyle/>
          <a:p>
            <a:r>
              <a:rPr lang="en-GB" b="1" dirty="0">
                <a:solidFill>
                  <a:schemeClr val="accent1">
                    <a:lumMod val="75000"/>
                  </a:schemeClr>
                </a:solidFill>
                <a:latin typeface="Roboto"/>
                <a:ea typeface="Roboto"/>
              </a:rPr>
              <a:t>How to operate the Green Zone?</a:t>
            </a:r>
            <a:endParaRPr lang="en-GB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Marcador de Posição do Texto 6">
            <a:extLst>
              <a:ext uri="{FF2B5EF4-FFF2-40B4-BE49-F238E27FC236}">
                <a16:creationId xmlns:a16="http://schemas.microsoft.com/office/drawing/2014/main" id="{B8B42494-A115-4F44-9E96-97DCB9FA0C98}"/>
              </a:ext>
            </a:extLst>
          </p:cNvPr>
          <p:cNvSpPr txBox="1">
            <a:spLocks/>
          </p:cNvSpPr>
          <p:nvPr/>
        </p:nvSpPr>
        <p:spPr bwMode="invGray">
          <a:xfrm>
            <a:off x="480485" y="1188003"/>
            <a:ext cx="8160000" cy="288925"/>
          </a:xfrm>
          <a:prstGeom prst="rect">
            <a:avLst/>
          </a:prstGeom>
        </p:spPr>
        <p:txBody>
          <a:bodyPr vert="horz" lIns="18000" tIns="0" rIns="1800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defRPr sz="1600" b="0" i="0" kern="1200">
                <a:solidFill>
                  <a:schemeClr val="tx1"/>
                </a:solidFill>
                <a:latin typeface="Roboto" panose="02000000000000000000" pitchFamily="2" charset="0"/>
                <a:ea typeface="+mn-ea"/>
                <a:cs typeface="Times New Roman" panose="02020603050405020304" pitchFamily="18" charset="0"/>
              </a:defRPr>
            </a:lvl1pPr>
            <a:lvl2pPr marL="466725" indent="-28575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Roboto" panose="02000000000000000000" pitchFamily="2" charset="0"/>
                <a:ea typeface="+mn-ea"/>
                <a:cs typeface="+mn-cs"/>
              </a:defRPr>
            </a:lvl2pPr>
            <a:lvl3pPr marL="827087" indent="-28575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Roboto" panose="02000000000000000000" pitchFamily="2" charset="0"/>
                <a:ea typeface="+mn-ea"/>
                <a:cs typeface="+mn-cs"/>
              </a:defRPr>
            </a:lvl3pPr>
            <a:lvl4pPr marL="1179513" indent="-28575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>
                <a:tab pos="1074738" algn="l"/>
              </a:tabLst>
              <a:defRPr sz="1400" b="0" i="0" kern="1200">
                <a:solidFill>
                  <a:schemeClr val="tx1"/>
                </a:solidFill>
                <a:latin typeface="Roboto" panose="02000000000000000000" pitchFamily="2" charset="0"/>
                <a:ea typeface="+mn-ea"/>
                <a:cs typeface="+mn-cs"/>
              </a:defRPr>
            </a:lvl4pPr>
            <a:lvl5pPr marL="1616075" indent="-3587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Roboto" panose="02000000000000000000" pitchFamily="2" charset="0"/>
                <a:ea typeface="+mn-ea"/>
                <a:cs typeface="+mn-cs"/>
              </a:defRPr>
            </a:lvl5pPr>
            <a:lvl6pPr marL="2062163" indent="-358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Roboto" panose="02000000000000000000" pitchFamily="2" charset="0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/>
              <a:t>Oxygen…</a:t>
            </a:r>
          </a:p>
        </p:txBody>
      </p: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8FD32E5E-080A-3141-97E5-5E951FA49979}"/>
              </a:ext>
            </a:extLst>
          </p:cNvPr>
          <p:cNvGrpSpPr/>
          <p:nvPr/>
        </p:nvGrpSpPr>
        <p:grpSpPr>
          <a:xfrm>
            <a:off x="898345" y="2664921"/>
            <a:ext cx="5327822" cy="1664944"/>
            <a:chOff x="6174989" y="2428917"/>
            <a:chExt cx="5327822" cy="1664944"/>
          </a:xfrm>
        </p:grpSpPr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B265292B-15E4-4E48-BCA5-0A51989B2557}"/>
                </a:ext>
              </a:extLst>
            </p:cNvPr>
            <p:cNvSpPr/>
            <p:nvPr/>
          </p:nvSpPr>
          <p:spPr>
            <a:xfrm>
              <a:off x="6174989" y="2428917"/>
              <a:ext cx="5327822" cy="1664944"/>
            </a:xfrm>
            <a:prstGeom prst="rect">
              <a:avLst/>
            </a:prstGeom>
            <a:solidFill>
              <a:srgbClr val="47D410"/>
            </a:solidFill>
          </p:spPr>
          <p:style>
            <a:lnRef idx="1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E58BDB1C-78EB-5D43-9A90-86CE03B21676}"/>
                </a:ext>
              </a:extLst>
            </p:cNvPr>
            <p:cNvSpPr txBox="1"/>
            <p:nvPr/>
          </p:nvSpPr>
          <p:spPr>
            <a:xfrm>
              <a:off x="6174989" y="2428917"/>
              <a:ext cx="5327822" cy="166494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27722" tIns="76200" rIns="76200" bIns="76200" numCol="1" spcCol="1270" anchor="ctr" anchorCtr="0">
              <a:noAutofit/>
            </a:bodyPr>
            <a:lstStyle/>
            <a:p>
              <a:pPr lvl="0" algn="r" defTabSz="8890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a-IR" sz="2800" dirty="0">
                  <a:latin typeface="Roboto" panose="02000000000000000000" pitchFamily="2" charset="0"/>
                  <a:cs typeface="Calibri" panose="020F0502020204030204" pitchFamily="34" charset="0"/>
                </a:rPr>
                <a:t>در صورت وجود اکسیژن، جراحات خفیف ناشی از استنشاق دود و گاز را می‌توان در منطقه سبز درمان کرد.</a:t>
              </a:r>
              <a:endParaRPr lang="en-GB" sz="2800" b="0" i="0" kern="1200" dirty="0">
                <a:latin typeface="Roboto" panose="02000000000000000000" pitchFamily="2" charset="0"/>
                <a:ea typeface="+mn-ea"/>
                <a:cs typeface="+mn-cs"/>
              </a:endParaRPr>
            </a:p>
          </p:txBody>
        </p:sp>
      </p:grpSp>
      <p:pic>
        <p:nvPicPr>
          <p:cNvPr id="1030" name="Picture 6" descr="Inhalation, coronavirus measures, virus Free Icon of Stop virus outline">
            <a:extLst>
              <a:ext uri="{FF2B5EF4-FFF2-40B4-BE49-F238E27FC236}">
                <a16:creationId xmlns:a16="http://schemas.microsoft.com/office/drawing/2014/main" id="{7A12248B-4ECA-C64F-87B0-3A2BDBCFF5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99" y="2563350"/>
            <a:ext cx="1403739" cy="14037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FEF408B7-4B98-842D-DD72-C9EC02BBFDFE}"/>
              </a:ext>
            </a:extLst>
          </p:cNvPr>
          <p:cNvSpPr txBox="1"/>
          <p:nvPr/>
        </p:nvSpPr>
        <p:spPr>
          <a:xfrm>
            <a:off x="479999" y="5921513"/>
            <a:ext cx="11515725" cy="461665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latin typeface="Roboto" panose="02000000000000000000" pitchFamily="2" charset="0"/>
              </a:rPr>
              <a:t>A conveyor belt approach is the best approach…</a:t>
            </a:r>
          </a:p>
        </p:txBody>
      </p:sp>
    </p:spTree>
    <p:extLst>
      <p:ext uri="{BB962C8B-B14F-4D97-AF65-F5344CB8AC3E}">
        <p14:creationId xmlns:p14="http://schemas.microsoft.com/office/powerpoint/2010/main" val="35555575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26"/>
          <p:cNvSpPr txBox="1">
            <a:spLocks noGrp="1"/>
          </p:cNvSpPr>
          <p:nvPr>
            <p:ph type="sldNum" idx="12"/>
          </p:nvPr>
        </p:nvSpPr>
        <p:spPr>
          <a:xfrm>
            <a:off x="11416433" y="6580588"/>
            <a:ext cx="289931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  <p:sp>
        <p:nvSpPr>
          <p:cNvPr id="606" name="Google Shape;606;p26"/>
          <p:cNvSpPr/>
          <p:nvPr/>
        </p:nvSpPr>
        <p:spPr>
          <a:xfrm>
            <a:off x="451450" y="4008731"/>
            <a:ext cx="2450592" cy="47721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MCM Kit</a:t>
            </a:r>
            <a:endParaRPr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09" name="Google Shape;609;p26"/>
          <p:cNvSpPr/>
          <p:nvPr/>
        </p:nvSpPr>
        <p:spPr>
          <a:xfrm>
            <a:off x="3117150" y="4027464"/>
            <a:ext cx="2450592" cy="45848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Triage Kit</a:t>
            </a:r>
            <a:endParaRPr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12" name="Google Shape;612;p26"/>
          <p:cNvSpPr/>
          <p:nvPr/>
        </p:nvSpPr>
        <p:spPr>
          <a:xfrm>
            <a:off x="6571988" y="4027464"/>
            <a:ext cx="2450592" cy="45848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Red Zone Kits</a:t>
            </a:r>
            <a:endParaRPr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15" name="Google Shape;615;p26"/>
          <p:cNvSpPr/>
          <p:nvPr/>
        </p:nvSpPr>
        <p:spPr>
          <a:xfrm>
            <a:off x="9237686" y="4015455"/>
            <a:ext cx="2421916" cy="453119"/>
          </a:xfrm>
          <a:prstGeom prst="rect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Green Zone Kit</a:t>
            </a:r>
            <a:endParaRPr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7" name="Marcador de Posição do Texto 2">
            <a:extLst>
              <a:ext uri="{FF2B5EF4-FFF2-40B4-BE49-F238E27FC236}">
                <a16:creationId xmlns:a16="http://schemas.microsoft.com/office/drawing/2014/main" id="{D245A325-B333-0A45-98EC-23C62759FB1B}"/>
              </a:ext>
            </a:extLst>
          </p:cNvPr>
          <p:cNvSpPr txBox="1">
            <a:spLocks/>
          </p:cNvSpPr>
          <p:nvPr/>
        </p:nvSpPr>
        <p:spPr>
          <a:xfrm>
            <a:off x="480485" y="1188003"/>
            <a:ext cx="8160000" cy="288925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1pPr>
            <a:lvl2pPr marL="466725" indent="-28575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7087" indent="-28575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79513" indent="-28575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>
                <a:tab pos="1074738" algn="l"/>
              </a:tabLs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6075" indent="-3587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62163" indent="-358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>
                <a:latin typeface="Roboto" panose="02000000000000000000" pitchFamily="2" charset="0"/>
                <a:ea typeface="Roboto" panose="02000000000000000000" pitchFamily="2" charset="0"/>
              </a:rPr>
              <a:t>Kits need to be prepared in advance and stored close to the EU</a:t>
            </a:r>
            <a:endParaRPr lang="en-GB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8" name="Título 7">
            <a:extLst>
              <a:ext uri="{FF2B5EF4-FFF2-40B4-BE49-F238E27FC236}">
                <a16:creationId xmlns:a16="http://schemas.microsoft.com/office/drawing/2014/main" id="{768D2B88-F8F3-5D4B-BFBB-4A6B29BDB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999" y="359999"/>
            <a:ext cx="8160000" cy="720000"/>
          </a:xfrm>
        </p:spPr>
        <p:txBody>
          <a:bodyPr/>
          <a:lstStyle/>
          <a:p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Extra supplies – and why do we need them</a:t>
            </a:r>
          </a:p>
        </p:txBody>
      </p:sp>
      <p:cxnSp>
        <p:nvCxnSpPr>
          <p:cNvPr id="4" name="Conexão Reta 3">
            <a:extLst>
              <a:ext uri="{FF2B5EF4-FFF2-40B4-BE49-F238E27FC236}">
                <a16:creationId xmlns:a16="http://schemas.microsoft.com/office/drawing/2014/main" id="{8140C2AE-8117-4345-8C41-26F554FB056D}"/>
              </a:ext>
            </a:extLst>
          </p:cNvPr>
          <p:cNvCxnSpPr/>
          <p:nvPr/>
        </p:nvCxnSpPr>
        <p:spPr>
          <a:xfrm>
            <a:off x="5983266" y="1667952"/>
            <a:ext cx="0" cy="4987792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Google Shape;615;p26">
            <a:extLst>
              <a:ext uri="{FF2B5EF4-FFF2-40B4-BE49-F238E27FC236}">
                <a16:creationId xmlns:a16="http://schemas.microsoft.com/office/drawing/2014/main" id="{8AEC25E6-E090-F940-B244-9984FA074691}"/>
              </a:ext>
            </a:extLst>
          </p:cNvPr>
          <p:cNvSpPr/>
          <p:nvPr/>
        </p:nvSpPr>
        <p:spPr>
          <a:xfrm>
            <a:off x="8007680" y="6096751"/>
            <a:ext cx="2421916" cy="453119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100000">
                <a:srgbClr val="006600"/>
              </a:gs>
            </a:gsLst>
            <a:lin ang="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CLINICAL KITS</a:t>
            </a:r>
            <a:endParaRPr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3" name="Google Shape;615;p26">
            <a:extLst>
              <a:ext uri="{FF2B5EF4-FFF2-40B4-BE49-F238E27FC236}">
                <a16:creationId xmlns:a16="http://schemas.microsoft.com/office/drawing/2014/main" id="{5422F5F3-1FDA-F042-8AE2-3EBE4CF6DE53}"/>
              </a:ext>
            </a:extLst>
          </p:cNvPr>
          <p:cNvSpPr/>
          <p:nvPr/>
        </p:nvSpPr>
        <p:spPr>
          <a:xfrm>
            <a:off x="1762404" y="6094315"/>
            <a:ext cx="2421916" cy="4531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ADMIN KITS</a:t>
            </a:r>
            <a:endParaRPr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6D08366A-8B4B-E445-AFE2-7878819845C2}"/>
              </a:ext>
            </a:extLst>
          </p:cNvPr>
          <p:cNvSpPr txBox="1"/>
          <p:nvPr/>
        </p:nvSpPr>
        <p:spPr>
          <a:xfrm>
            <a:off x="6571988" y="4672803"/>
            <a:ext cx="23587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Equipment and supplies for life saving interventions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9B74D29C-D082-EC49-80BF-EB0D4AE030AC}"/>
              </a:ext>
            </a:extLst>
          </p:cNvPr>
          <p:cNvSpPr txBox="1"/>
          <p:nvPr/>
        </p:nvSpPr>
        <p:spPr>
          <a:xfrm>
            <a:off x="9198315" y="4672803"/>
            <a:ext cx="23587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Equipment and supplies to treat minor injuries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FC340AD1-9852-5349-AB6B-CB0B767B3971}"/>
              </a:ext>
            </a:extLst>
          </p:cNvPr>
          <p:cNvSpPr txBox="1"/>
          <p:nvPr/>
        </p:nvSpPr>
        <p:spPr>
          <a:xfrm>
            <a:off x="409488" y="4672803"/>
            <a:ext cx="23587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Equipment and supplies to support plan activation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FC1927EC-F1F5-E345-A398-9921B5D99787}"/>
              </a:ext>
            </a:extLst>
          </p:cNvPr>
          <p:cNvSpPr txBox="1"/>
          <p:nvPr/>
        </p:nvSpPr>
        <p:spPr>
          <a:xfrm>
            <a:off x="3035815" y="4672803"/>
            <a:ext cx="23587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Equipment and supplies to support triage and patient ID</a:t>
            </a:r>
          </a:p>
        </p:txBody>
      </p:sp>
      <p:pic>
        <p:nvPicPr>
          <p:cNvPr id="28" name="Imagem 27" descr="Uma imagem com texto&#10;&#10;Descrição gerada automaticamente">
            <a:extLst>
              <a:ext uri="{FF2B5EF4-FFF2-40B4-BE49-F238E27FC236}">
                <a16:creationId xmlns:a16="http://schemas.microsoft.com/office/drawing/2014/main" id="{5F7AD9B5-532B-0B43-9704-CE189BE2E34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4078FF"/>
              </a:clrFrom>
              <a:clrTo>
                <a:srgbClr val="4078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726" y="1584932"/>
            <a:ext cx="1241814" cy="2400398"/>
          </a:xfrm>
          <a:prstGeom prst="rect">
            <a:avLst/>
          </a:prstGeom>
        </p:spPr>
      </p:pic>
      <p:pic>
        <p:nvPicPr>
          <p:cNvPr id="29" name="Imagem 28" descr="Uma imagem com contentor, caixote&#10;&#10;Descrição gerada automaticamente">
            <a:extLst>
              <a:ext uri="{FF2B5EF4-FFF2-40B4-BE49-F238E27FC236}">
                <a16:creationId xmlns:a16="http://schemas.microsoft.com/office/drawing/2014/main" id="{C30E763A-8F21-1B42-A375-F1BDC4B2168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4078FF"/>
              </a:clrFrom>
              <a:clrTo>
                <a:srgbClr val="4078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955" y="2018918"/>
            <a:ext cx="1597087" cy="1931230"/>
          </a:xfrm>
          <a:prstGeom prst="rect">
            <a:avLst/>
          </a:prstGeom>
        </p:spPr>
      </p:pic>
      <p:pic>
        <p:nvPicPr>
          <p:cNvPr id="30" name="Imagem 29" descr="Uma imagem com exterior, transporte&#10;&#10;Descrição gerada automaticamente">
            <a:extLst>
              <a:ext uri="{FF2B5EF4-FFF2-40B4-BE49-F238E27FC236}">
                <a16:creationId xmlns:a16="http://schemas.microsoft.com/office/drawing/2014/main" id="{31923A08-4C19-6445-95A2-42D1845C12F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4078FF"/>
              </a:clrFrom>
              <a:clrTo>
                <a:srgbClr val="4078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3063" y="958851"/>
            <a:ext cx="1684211" cy="2991297"/>
          </a:xfrm>
          <a:prstGeom prst="rect">
            <a:avLst/>
          </a:prstGeom>
        </p:spPr>
      </p:pic>
      <p:pic>
        <p:nvPicPr>
          <p:cNvPr id="31" name="Imagem 30" descr="Uma imagem com texto, céu, carrinho de mão&#10;&#10;Descrição gerada automaticamente">
            <a:extLst>
              <a:ext uri="{FF2B5EF4-FFF2-40B4-BE49-F238E27FC236}">
                <a16:creationId xmlns:a16="http://schemas.microsoft.com/office/drawing/2014/main" id="{9717FF0A-2F50-A649-9F75-8ACC4AE9ED8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4078FF"/>
              </a:clrFrom>
              <a:clrTo>
                <a:srgbClr val="4078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2217" y="994033"/>
            <a:ext cx="1497782" cy="2991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3187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812D72F-C0CA-44B7-8524-6C909FDFA6A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15</a:t>
            </a:fld>
            <a:endParaRPr lang="en-GB" noProof="0"/>
          </a:p>
        </p:txBody>
      </p:sp>
      <p:sp>
        <p:nvSpPr>
          <p:cNvPr id="9" name="Titre 7">
            <a:extLst>
              <a:ext uri="{FF2B5EF4-FFF2-40B4-BE49-F238E27FC236}">
                <a16:creationId xmlns:a16="http://schemas.microsoft.com/office/drawing/2014/main" id="{E167E530-F74A-7A48-8AE8-6F04634C8668}"/>
              </a:ext>
            </a:extLst>
          </p:cNvPr>
          <p:cNvSpPr txBox="1">
            <a:spLocks/>
          </p:cNvSpPr>
          <p:nvPr/>
        </p:nvSpPr>
        <p:spPr bwMode="invGray">
          <a:xfrm>
            <a:off x="342296" y="305281"/>
            <a:ext cx="9202620" cy="720000"/>
          </a:xfrm>
          <a:prstGeom prst="rect">
            <a:avLst/>
          </a:prstGeom>
        </p:spPr>
        <p:txBody>
          <a:bodyPr vert="horz" lIns="18000" tIns="0" rIns="36000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</a:rPr>
              <a:t>Green Zone Kit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0A0C2D8A-2491-384D-8FAD-92DA4D14A4C9}"/>
              </a:ext>
            </a:extLst>
          </p:cNvPr>
          <p:cNvSpPr txBox="1"/>
          <p:nvPr/>
        </p:nvSpPr>
        <p:spPr>
          <a:xfrm>
            <a:off x="6263138" y="5577823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schemeClr val="bg1"/>
                </a:solidFill>
                <a:latin typeface="Roboto" panose="02000000000000000000" pitchFamily="2" charset="0"/>
              </a:rPr>
              <a:t>Have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D5ED8A07-9F25-8047-8673-EC4B9D1F23DE}"/>
              </a:ext>
            </a:extLst>
          </p:cNvPr>
          <p:cNvSpPr txBox="1"/>
          <p:nvPr/>
        </p:nvSpPr>
        <p:spPr>
          <a:xfrm>
            <a:off x="9011622" y="5556877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schemeClr val="bg1"/>
                </a:solidFill>
                <a:latin typeface="Roboto" panose="02000000000000000000" pitchFamily="2" charset="0"/>
              </a:rPr>
              <a:t>Have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D7640078-A24C-8143-B4C6-BBDF69A0D3C7}"/>
              </a:ext>
            </a:extLst>
          </p:cNvPr>
          <p:cNvSpPr txBox="1"/>
          <p:nvPr/>
        </p:nvSpPr>
        <p:spPr>
          <a:xfrm>
            <a:off x="7656292" y="5577823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schemeClr val="bg1"/>
                </a:solidFill>
                <a:latin typeface="Roboto" panose="02000000000000000000" pitchFamily="2" charset="0"/>
              </a:rPr>
              <a:t>Wish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BC1AA3A5-A17D-0A4C-9831-5458B6391C8D}"/>
              </a:ext>
            </a:extLst>
          </p:cNvPr>
          <p:cNvSpPr txBox="1"/>
          <p:nvPr/>
        </p:nvSpPr>
        <p:spPr>
          <a:xfrm>
            <a:off x="10344078" y="5530145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schemeClr val="bg1"/>
                </a:solidFill>
                <a:latin typeface="Roboto" panose="02000000000000000000" pitchFamily="2" charset="0"/>
              </a:rPr>
              <a:t>Wish</a:t>
            </a:r>
          </a:p>
        </p:txBody>
      </p:sp>
      <p:pic>
        <p:nvPicPr>
          <p:cNvPr id="8" name="Gráfico 7" descr="Despertador">
            <a:extLst>
              <a:ext uri="{FF2B5EF4-FFF2-40B4-BE49-F238E27FC236}">
                <a16:creationId xmlns:a16="http://schemas.microsoft.com/office/drawing/2014/main" id="{87C21A7D-17F7-4843-8543-40C1A73E1B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45489" y="601457"/>
            <a:ext cx="914400" cy="914400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6BC30A1F-AE7B-1541-8893-7F0F5496AFE5}"/>
              </a:ext>
            </a:extLst>
          </p:cNvPr>
          <p:cNvSpPr txBox="1"/>
          <p:nvPr/>
        </p:nvSpPr>
        <p:spPr>
          <a:xfrm>
            <a:off x="6781738" y="704714"/>
            <a:ext cx="17459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>
                <a:latin typeface="Roboto" panose="02000000000000000000" pitchFamily="2" charset="0"/>
              </a:rPr>
              <a:t>10 min</a:t>
            </a:r>
          </a:p>
        </p:txBody>
      </p:sp>
      <p:pic>
        <p:nvPicPr>
          <p:cNvPr id="3" name="Imagem 2" descr="Uma imagem com texto, ClipArt&#10;&#10;Descrição gerada automaticamente">
            <a:extLst>
              <a:ext uri="{FF2B5EF4-FFF2-40B4-BE49-F238E27FC236}">
                <a16:creationId xmlns:a16="http://schemas.microsoft.com/office/drawing/2014/main" id="{3E06D14F-0D00-7C4E-9076-C9A67BCF8D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912" y="1269000"/>
            <a:ext cx="4320000" cy="4320000"/>
          </a:xfrm>
          <a:prstGeom prst="rect">
            <a:avLst/>
          </a:prstGeom>
        </p:spPr>
      </p:pic>
      <p:graphicFrame>
        <p:nvGraphicFramePr>
          <p:cNvPr id="30" name="CaixaDeTexto 6">
            <a:extLst>
              <a:ext uri="{FF2B5EF4-FFF2-40B4-BE49-F238E27FC236}">
                <a16:creationId xmlns:a16="http://schemas.microsoft.com/office/drawing/2014/main" id="{AFA1E2FD-7D1B-66BF-EAC7-8F445B9D514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45727895"/>
              </p:ext>
            </p:extLst>
          </p:nvPr>
        </p:nvGraphicFramePr>
        <p:xfrm>
          <a:off x="5845489" y="1756425"/>
          <a:ext cx="5891213" cy="3884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" name="CaixaDeTexto 4">
            <a:extLst>
              <a:ext uri="{FF2B5EF4-FFF2-40B4-BE49-F238E27FC236}">
                <a16:creationId xmlns:a16="http://schemas.microsoft.com/office/drawing/2014/main" id="{18A87D0A-49F9-3EA4-28AB-0224CB14F352}"/>
              </a:ext>
            </a:extLst>
          </p:cNvPr>
          <p:cNvSpPr txBox="1"/>
          <p:nvPr/>
        </p:nvSpPr>
        <p:spPr>
          <a:xfrm>
            <a:off x="8009147" y="5998596"/>
            <a:ext cx="2168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highlight>
                  <a:srgbClr val="FFFF00"/>
                </a:highlight>
              </a:rPr>
              <a:t>TAKE A PICTURE !</a:t>
            </a:r>
          </a:p>
        </p:txBody>
      </p:sp>
      <p:pic>
        <p:nvPicPr>
          <p:cNvPr id="7" name="Picture 2" descr="How to Take Burst Photos on iPhone 11 and iPhone 11 Pro - MacRumors">
            <a:extLst>
              <a:ext uri="{FF2B5EF4-FFF2-40B4-BE49-F238E27FC236}">
                <a16:creationId xmlns:a16="http://schemas.microsoft.com/office/drawing/2014/main" id="{E1291609-0D97-F22A-C890-A42E87D2D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74979">
            <a:off x="10320060" y="5417127"/>
            <a:ext cx="1162938" cy="1162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6828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812D72F-C0CA-44B7-8524-6C909FDFA6A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16</a:t>
            </a:fld>
            <a:endParaRPr lang="en-GB" noProof="0"/>
          </a:p>
        </p:txBody>
      </p:sp>
      <p:sp>
        <p:nvSpPr>
          <p:cNvPr id="9" name="Titre 7">
            <a:extLst>
              <a:ext uri="{FF2B5EF4-FFF2-40B4-BE49-F238E27FC236}">
                <a16:creationId xmlns:a16="http://schemas.microsoft.com/office/drawing/2014/main" id="{E167E530-F74A-7A48-8AE8-6F04634C8668}"/>
              </a:ext>
            </a:extLst>
          </p:cNvPr>
          <p:cNvSpPr txBox="1">
            <a:spLocks/>
          </p:cNvSpPr>
          <p:nvPr/>
        </p:nvSpPr>
        <p:spPr bwMode="invGray">
          <a:xfrm>
            <a:off x="342296" y="305281"/>
            <a:ext cx="9202620" cy="720000"/>
          </a:xfrm>
          <a:prstGeom prst="rect">
            <a:avLst/>
          </a:prstGeom>
        </p:spPr>
        <p:txBody>
          <a:bodyPr vert="horz" lIns="18000" tIns="0" rIns="36000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</a:rPr>
              <a:t>Green Zone – Scenario 1 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4DF3EEB4-731B-D446-A773-3666A59863A1}"/>
              </a:ext>
            </a:extLst>
          </p:cNvPr>
          <p:cNvSpPr/>
          <p:nvPr/>
        </p:nvSpPr>
        <p:spPr>
          <a:xfrm>
            <a:off x="3339613" y="3829852"/>
            <a:ext cx="1184463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PT" sz="180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Roboto" panose="02000000000000000000" pitchFamily="2" charset="0"/>
              </a:rPr>
              <a:t>!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B8EDE1EF-9DF0-AA4A-97CB-15C428A02E72}"/>
              </a:ext>
            </a:extLst>
          </p:cNvPr>
          <p:cNvSpPr/>
          <p:nvPr/>
        </p:nvSpPr>
        <p:spPr>
          <a:xfrm>
            <a:off x="363183" y="4303371"/>
            <a:ext cx="293744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GB" sz="540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Roboto" panose="02000000000000000000" pitchFamily="2" charset="0"/>
              </a:rPr>
              <a:t>Group Exercise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38ABFFCD-51B5-BE45-B2F3-C63E74E547E6}"/>
              </a:ext>
            </a:extLst>
          </p:cNvPr>
          <p:cNvSpPr txBox="1"/>
          <p:nvPr/>
        </p:nvSpPr>
        <p:spPr>
          <a:xfrm>
            <a:off x="8911926" y="4875722"/>
            <a:ext cx="21419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>
                <a:solidFill>
                  <a:schemeClr val="bg1"/>
                </a:solidFill>
                <a:latin typeface="Roboto" panose="02000000000000000000" pitchFamily="2" charset="0"/>
              </a:rPr>
              <a:t>Bed side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0A0C2D8A-2491-384D-8FAD-92DA4D14A4C9}"/>
              </a:ext>
            </a:extLst>
          </p:cNvPr>
          <p:cNvSpPr txBox="1"/>
          <p:nvPr/>
        </p:nvSpPr>
        <p:spPr>
          <a:xfrm>
            <a:off x="6263138" y="5577823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schemeClr val="bg1"/>
                </a:solidFill>
                <a:latin typeface="Roboto" panose="02000000000000000000" pitchFamily="2" charset="0"/>
              </a:rPr>
              <a:t>Have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D5ED8A07-9F25-8047-8673-EC4B9D1F23DE}"/>
              </a:ext>
            </a:extLst>
          </p:cNvPr>
          <p:cNvSpPr txBox="1"/>
          <p:nvPr/>
        </p:nvSpPr>
        <p:spPr>
          <a:xfrm>
            <a:off x="9011622" y="5556877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schemeClr val="bg1"/>
                </a:solidFill>
                <a:latin typeface="Roboto" panose="02000000000000000000" pitchFamily="2" charset="0"/>
              </a:rPr>
              <a:t>Have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D7640078-A24C-8143-B4C6-BBDF69A0D3C7}"/>
              </a:ext>
            </a:extLst>
          </p:cNvPr>
          <p:cNvSpPr txBox="1"/>
          <p:nvPr/>
        </p:nvSpPr>
        <p:spPr>
          <a:xfrm>
            <a:off x="7656292" y="5577823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schemeClr val="bg1"/>
                </a:solidFill>
                <a:latin typeface="Roboto" panose="02000000000000000000" pitchFamily="2" charset="0"/>
              </a:rPr>
              <a:t>Wish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BC1AA3A5-A17D-0A4C-9831-5458B6391C8D}"/>
              </a:ext>
            </a:extLst>
          </p:cNvPr>
          <p:cNvSpPr txBox="1"/>
          <p:nvPr/>
        </p:nvSpPr>
        <p:spPr>
          <a:xfrm>
            <a:off x="10344078" y="5530145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schemeClr val="bg1"/>
                </a:solidFill>
                <a:latin typeface="Roboto" panose="02000000000000000000" pitchFamily="2" charset="0"/>
              </a:rPr>
              <a:t>Wish</a:t>
            </a:r>
          </a:p>
        </p:txBody>
      </p:sp>
      <p:sp>
        <p:nvSpPr>
          <p:cNvPr id="15" name="Rectangle 1">
            <a:extLst>
              <a:ext uri="{FF2B5EF4-FFF2-40B4-BE49-F238E27FC236}">
                <a16:creationId xmlns:a16="http://schemas.microsoft.com/office/drawing/2014/main" id="{95002EC2-CB6A-0B41-BF43-2758ED2304AB}"/>
              </a:ext>
            </a:extLst>
          </p:cNvPr>
          <p:cNvSpPr/>
          <p:nvPr/>
        </p:nvSpPr>
        <p:spPr>
          <a:xfrm>
            <a:off x="342296" y="2076880"/>
            <a:ext cx="8011623" cy="101566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r"/>
            <a:r>
              <a:rPr lang="fa-IR" sz="2000" dirty="0">
                <a:solidFill>
                  <a:srgbClr val="FF0000"/>
                </a:solidFill>
                <a:latin typeface="Calibri"/>
                <a:ea typeface="Calibri" panose="020F0502020204030204" pitchFamily="34" charset="0"/>
                <a:cs typeface="0 Zar Bold" panose="00000700000000000000" pitchFamily="2" charset="-78"/>
              </a:rPr>
              <a:t>«یک بمب کوچک (حدود ۲ کیلوگرم مواد منفجره) در یک بازار روباز شلوغ منفجر می‌شود. همه وحشت‌زده می‌شوند و شروع به دویدن می‌کنند. تمام بیمارانی که در این سناریو حضور دارند، توانسته‌اند خودشان راه بروند و به منطقه تریاژ برسند.»</a:t>
            </a:r>
            <a:endParaRPr lang="fr-FR" sz="2000" dirty="0">
              <a:solidFill>
                <a:srgbClr val="FF0000"/>
              </a:solidFill>
              <a:latin typeface="Calibri"/>
              <a:ea typeface="Calibri" panose="020F0502020204030204" pitchFamily="34" charset="0"/>
              <a:cs typeface="0 Zar Bold" panose="00000700000000000000" pitchFamily="2" charset="-78"/>
            </a:endParaRPr>
          </a:p>
        </p:txBody>
      </p:sp>
      <p:pic>
        <p:nvPicPr>
          <p:cNvPr id="16" name="Picture 3" descr="A picture containing building, outdoor, ground, marketplace&#10;&#10;Description automatically generated">
            <a:extLst>
              <a:ext uri="{FF2B5EF4-FFF2-40B4-BE49-F238E27FC236}">
                <a16:creationId xmlns:a16="http://schemas.microsoft.com/office/drawing/2014/main" id="{4F89180B-C2BC-0A44-A72D-68FADA9D70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4767" y="1618977"/>
            <a:ext cx="3079300" cy="2052866"/>
          </a:xfrm>
          <a:prstGeom prst="rect">
            <a:avLst/>
          </a:prstGeom>
        </p:spPr>
      </p:pic>
      <p:pic>
        <p:nvPicPr>
          <p:cNvPr id="17" name="Gráfico 16" descr="Despertador">
            <a:extLst>
              <a:ext uri="{FF2B5EF4-FFF2-40B4-BE49-F238E27FC236}">
                <a16:creationId xmlns:a16="http://schemas.microsoft.com/office/drawing/2014/main" id="{D1651C26-2DBC-BE4C-B686-90E5FDDCCF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98648" y="400914"/>
            <a:ext cx="914400" cy="914400"/>
          </a:xfrm>
          <a:prstGeom prst="rect">
            <a:avLst/>
          </a:prstGeom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DF49419D-F603-AE48-8654-2D02FCA55CC5}"/>
              </a:ext>
            </a:extLst>
          </p:cNvPr>
          <p:cNvSpPr txBox="1"/>
          <p:nvPr/>
        </p:nvSpPr>
        <p:spPr>
          <a:xfrm>
            <a:off x="9734897" y="504171"/>
            <a:ext cx="14574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>
                <a:latin typeface="Roboto" panose="02000000000000000000" pitchFamily="2" charset="0"/>
              </a:rPr>
              <a:t>3 min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0EABBA9-886E-E3E0-434F-429D2508DEC1}"/>
              </a:ext>
            </a:extLst>
          </p:cNvPr>
          <p:cNvSpPr txBox="1"/>
          <p:nvPr/>
        </p:nvSpPr>
        <p:spPr>
          <a:xfrm>
            <a:off x="4314595" y="4070949"/>
            <a:ext cx="5705398" cy="248177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>
              <a:lnSpc>
                <a:spcPct val="200000"/>
              </a:lnSpc>
            </a:pPr>
            <a:r>
              <a:rPr lang="fa-IR" sz="1600" dirty="0">
                <a:latin typeface="Roboto"/>
                <a:ea typeface="Roboto"/>
                <a:cs typeface="0 Zar Bold" panose="00000700000000000000" pitchFamily="2" charset="-78"/>
              </a:rPr>
              <a:t>بیماران زیر را دوباره ارزیابی و معاینه کامل کنید (ارزیابی ثانویه)</a:t>
            </a:r>
          </a:p>
          <a:p>
            <a:pPr algn="r">
              <a:lnSpc>
                <a:spcPct val="200000"/>
              </a:lnSpc>
            </a:pPr>
            <a:r>
              <a:rPr lang="fa-IR" sz="1600" dirty="0">
                <a:latin typeface="Roboto"/>
                <a:ea typeface="Roboto"/>
                <a:cs typeface="0 Zar Bold" panose="00000700000000000000" pitchFamily="2" charset="-78"/>
              </a:rPr>
              <a:t>نیازها و اولویت‌های درمانی هر بیمار را مشخص کنید.استراتژی درمان در منطقه سبز را در نظر بگیرید</a:t>
            </a:r>
          </a:p>
          <a:p>
            <a:pPr algn="r">
              <a:lnSpc>
                <a:spcPct val="200000"/>
              </a:lnSpc>
            </a:pPr>
            <a:r>
              <a:rPr lang="fa-IR" sz="1600" dirty="0">
                <a:latin typeface="Roboto"/>
                <a:ea typeface="Roboto"/>
                <a:cs typeface="0 Zar Bold" panose="00000700000000000000" pitchFamily="2" charset="-78"/>
              </a:rPr>
              <a:t>درمان را به‌صورت ایستگاه‌های درمانی ثابت پیا تیم‌های سیار (که بین بیماران می‌چرخند) انجام دهید.</a:t>
            </a:r>
            <a:endParaRPr lang="en-GB" sz="1600" dirty="0">
              <a:latin typeface="Roboto"/>
              <a:ea typeface="Roboto"/>
              <a:cs typeface="0 Zar Bold" panose="00000700000000000000" pitchFamily="2" charset="-78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9BC1D03-BB6B-EE2F-2119-3FEF58495DB9}"/>
              </a:ext>
            </a:extLst>
          </p:cNvPr>
          <p:cNvSpPr/>
          <p:nvPr/>
        </p:nvSpPr>
        <p:spPr>
          <a:xfrm>
            <a:off x="10383068" y="4859354"/>
            <a:ext cx="1341581" cy="1341581"/>
          </a:xfrm>
          <a:prstGeom prst="ellipse">
            <a:avLst/>
          </a:prstGeom>
          <a:solidFill>
            <a:srgbClr val="0175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dirty="0"/>
              <a:t>STEP 2 TRIAGE</a:t>
            </a:r>
          </a:p>
        </p:txBody>
      </p:sp>
    </p:spTree>
    <p:extLst>
      <p:ext uri="{BB962C8B-B14F-4D97-AF65-F5344CB8AC3E}">
        <p14:creationId xmlns:p14="http://schemas.microsoft.com/office/powerpoint/2010/main" val="8812153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Uma imagem com pessoa, homem&#10;&#10;Descrição gerada automaticamente">
            <a:extLst>
              <a:ext uri="{FF2B5EF4-FFF2-40B4-BE49-F238E27FC236}">
                <a16:creationId xmlns:a16="http://schemas.microsoft.com/office/drawing/2014/main" id="{31BBED72-83A2-1E4B-8C13-FDC8D44D63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6" t="5042" r="216" b="28292"/>
          <a:stretch/>
        </p:blipFill>
        <p:spPr>
          <a:xfrm>
            <a:off x="295860" y="3703431"/>
            <a:ext cx="1620000" cy="1620000"/>
          </a:xfrm>
          <a:prstGeom prst="ellipse">
            <a:avLst/>
          </a:prstGeom>
        </p:spPr>
      </p:pic>
      <p:pic>
        <p:nvPicPr>
          <p:cNvPr id="55" name="Picture 21" descr="A picture containing person, person, wall, standing&#10;&#10;Description automatically generated">
            <a:extLst>
              <a:ext uri="{FF2B5EF4-FFF2-40B4-BE49-F238E27FC236}">
                <a16:creationId xmlns:a16="http://schemas.microsoft.com/office/drawing/2014/main" id="{4E0872F8-B28C-5243-BE28-22549BEF21D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8" t="4721" r="24348" b="55912"/>
          <a:stretch/>
        </p:blipFill>
        <p:spPr>
          <a:xfrm>
            <a:off x="8303466" y="3731120"/>
            <a:ext cx="1620000" cy="1620000"/>
          </a:xfrm>
          <a:prstGeom prst="ellipse">
            <a:avLst/>
          </a:prstGeom>
        </p:spPr>
      </p:pic>
      <p:pic>
        <p:nvPicPr>
          <p:cNvPr id="54" name="Picture 15" descr="A picture containing person, wall, standing&#10;&#10;Description automatically generated">
            <a:extLst>
              <a:ext uri="{FF2B5EF4-FFF2-40B4-BE49-F238E27FC236}">
                <a16:creationId xmlns:a16="http://schemas.microsoft.com/office/drawing/2014/main" id="{272AD2C3-9D08-C44B-9FAC-CB4BE13074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4" t="1546" r="14549" b="48782"/>
          <a:stretch/>
        </p:blipFill>
        <p:spPr>
          <a:xfrm>
            <a:off x="4280994" y="3721921"/>
            <a:ext cx="1620000" cy="1620000"/>
          </a:xfrm>
          <a:prstGeom prst="ellipse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9AFD7CB-39F6-442E-A9A9-6D70A2541816}"/>
              </a:ext>
            </a:extLst>
          </p:cNvPr>
          <p:cNvSpPr/>
          <p:nvPr/>
        </p:nvSpPr>
        <p:spPr>
          <a:xfrm>
            <a:off x="299351" y="1985832"/>
            <a:ext cx="3600000" cy="1323439"/>
          </a:xfrm>
          <a:prstGeom prst="foldedCorner">
            <a:avLst/>
          </a:prstGeom>
          <a:solidFill>
            <a:schemeClr val="accent5"/>
          </a:solidFill>
          <a:ln w="19050">
            <a:noFill/>
          </a:ln>
        </p:spPr>
        <p:txBody>
          <a:bodyPr wrap="square" lIns="91440" tIns="45720" rIns="91440" bIns="45720" numCol="1" anchor="t">
            <a:noAutofit/>
          </a:bodyPr>
          <a:lstStyle/>
          <a:p>
            <a:pPr algn="r"/>
            <a:r>
              <a:rPr lang="fa-IR" sz="1500" b="1" dirty="0">
                <a:latin typeface="Arial"/>
                <a:ea typeface="Calibri" panose="020F0502020204030204" pitchFamily="34" charset="0"/>
                <a:cs typeface="2  Titr" panose="00000700000000000000" pitchFamily="2" charset="-78"/>
              </a:rPr>
              <a:t>بیمار: خانم ۶۹ ساله        مصرف داروی شناخته‌شده: وارفارین    وضعیت:چندین زخم کوچک روی سر (پاره‌شدگی پوست سر) خونریزی زیاد (+++ یعنی خون خیلی می‌آید و با فشار معمولی بند نمی‌آید)</a:t>
            </a:r>
          </a:p>
          <a:p>
            <a:pPr algn="r"/>
            <a:r>
              <a:rPr lang="fa-IR" sz="1500" b="1" dirty="0">
                <a:latin typeface="Arial"/>
                <a:ea typeface="Calibri" panose="020F0502020204030204" pitchFamily="34" charset="0"/>
                <a:cs typeface="2  Titr" panose="00000700000000000000" pitchFamily="2" charset="-78"/>
              </a:rPr>
              <a:t>هوشیاری کامل حفظ شده (هیچ بیهوشی نداشته)</a:t>
            </a:r>
            <a:endParaRPr lang="fr-FR" sz="1500" dirty="0">
              <a:latin typeface="Arial"/>
              <a:ea typeface="Calibri" panose="020F0502020204030204" pitchFamily="34" charset="0"/>
              <a:cs typeface="2  Titr" panose="00000700000000000000" pitchFamily="2" charset="-78"/>
            </a:endParaRPr>
          </a:p>
        </p:txBody>
      </p:sp>
      <p:pic>
        <p:nvPicPr>
          <p:cNvPr id="8" name="Picture 7" descr="A picture containing person, standing&#10;&#10;Description automatically generated">
            <a:extLst>
              <a:ext uri="{FF2B5EF4-FFF2-40B4-BE49-F238E27FC236}">
                <a16:creationId xmlns:a16="http://schemas.microsoft.com/office/drawing/2014/main" id="{3AE4094E-16D8-45CF-82BA-CC8686FC5DB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0" t="3958" r="19679" b="48032"/>
          <a:stretch/>
        </p:blipFill>
        <p:spPr>
          <a:xfrm>
            <a:off x="299352" y="356210"/>
            <a:ext cx="1620000" cy="1620000"/>
          </a:xfrm>
          <a:prstGeom prst="ellipse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802AAE9-E853-453C-BA1D-7B0A8688C67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9" t="6602" r="8027" b="35461"/>
          <a:stretch/>
        </p:blipFill>
        <p:spPr>
          <a:xfrm>
            <a:off x="4321824" y="385223"/>
            <a:ext cx="1620000" cy="1620000"/>
          </a:xfrm>
          <a:prstGeom prst="ellipse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5AAFF73-7AA1-4256-ADCA-2BA8D6C3191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60" t="8868" r="5597" b="50713"/>
          <a:stretch/>
        </p:blipFill>
        <p:spPr>
          <a:xfrm>
            <a:off x="8336787" y="385223"/>
            <a:ext cx="1620000" cy="1620000"/>
          </a:xfrm>
          <a:prstGeom prst="ellipse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F0FB74BC-4E7F-480A-9BA5-66F7B07A306C}"/>
              </a:ext>
            </a:extLst>
          </p:cNvPr>
          <p:cNvSpPr>
            <a:spLocks noChangeAspect="1"/>
          </p:cNvSpPr>
          <p:nvPr/>
        </p:nvSpPr>
        <p:spPr>
          <a:xfrm>
            <a:off x="1602689" y="423106"/>
            <a:ext cx="360000" cy="360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1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292F4677-8D8E-1243-B521-1976F59E822C}"/>
              </a:ext>
            </a:extLst>
          </p:cNvPr>
          <p:cNvSpPr/>
          <p:nvPr/>
        </p:nvSpPr>
        <p:spPr>
          <a:xfrm>
            <a:off x="2037486" y="663379"/>
            <a:ext cx="1804219" cy="132343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>
                <a:ea typeface="Calibri" panose="020F0502020204030204" pitchFamily="34" charset="0"/>
                <a:cs typeface="Times New Roman"/>
              </a:rPr>
              <a:t>HR </a:t>
            </a:r>
            <a:r>
              <a:rPr lang="en-AU" sz="1600" b="1" dirty="0">
                <a:ea typeface="Calibri" panose="020F0502020204030204" pitchFamily="34" charset="0"/>
                <a:cs typeface="Times New Roman"/>
              </a:rPr>
              <a:t>88</a:t>
            </a:r>
            <a:endParaRPr lang="fr-FR" sz="1600" b="1" dirty="0">
              <a:ea typeface="Calibri" panose="020F0502020204030204" pitchFamily="34" charset="0"/>
              <a:cs typeface="Times New Roman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>
                <a:ea typeface="Calibri" panose="020F0502020204030204" pitchFamily="34" charset="0"/>
                <a:cs typeface="Times New Roman"/>
              </a:rPr>
              <a:t>BP </a:t>
            </a:r>
            <a:r>
              <a:rPr lang="en-AU" sz="1600" b="1" dirty="0">
                <a:ea typeface="Calibri" panose="020F0502020204030204" pitchFamily="34" charset="0"/>
                <a:cs typeface="Times New Roman"/>
              </a:rPr>
              <a:t>140/90</a:t>
            </a:r>
            <a:endParaRPr lang="fr-FR" sz="1600" b="1" dirty="0">
              <a:ea typeface="Calibri" panose="020F0502020204030204" pitchFamily="34" charset="0"/>
              <a:cs typeface="Times New Roman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>
                <a:ea typeface="Calibri" panose="020F0502020204030204" pitchFamily="34" charset="0"/>
                <a:cs typeface="Times New Roman"/>
              </a:rPr>
              <a:t>O</a:t>
            </a:r>
            <a:r>
              <a:rPr lang="en-AU" sz="1600" baseline="-25000" dirty="0">
                <a:ea typeface="Calibri" panose="020F0502020204030204" pitchFamily="34" charset="0"/>
                <a:cs typeface="Times New Roman"/>
              </a:rPr>
              <a:t>2</a:t>
            </a:r>
            <a:r>
              <a:rPr lang="en-AU" sz="1600" dirty="0">
                <a:ea typeface="Calibri" panose="020F0502020204030204" pitchFamily="34" charset="0"/>
                <a:cs typeface="Times New Roman"/>
              </a:rPr>
              <a:t>Sats </a:t>
            </a:r>
            <a:r>
              <a:rPr lang="en-AU" sz="1600" b="1" dirty="0">
                <a:ea typeface="Calibri" panose="020F0502020204030204" pitchFamily="34" charset="0"/>
                <a:cs typeface="Times New Roman"/>
              </a:rPr>
              <a:t>97%</a:t>
            </a:r>
            <a:endParaRPr lang="fr-FR" sz="1600" b="1" dirty="0">
              <a:ea typeface="Calibri" panose="020F0502020204030204" pitchFamily="34" charset="0"/>
              <a:cs typeface="Times New Roman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>
                <a:ea typeface="Calibri" panose="020F0502020204030204" pitchFamily="34" charset="0"/>
                <a:cs typeface="Times New Roman"/>
              </a:rPr>
              <a:t>RR </a:t>
            </a:r>
            <a:r>
              <a:rPr lang="en-AU" sz="1600" b="1" dirty="0">
                <a:ea typeface="Calibri" panose="020F0502020204030204" pitchFamily="34" charset="0"/>
                <a:cs typeface="Times New Roman"/>
              </a:rPr>
              <a:t>16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>
                <a:ea typeface="Calibri" panose="020F0502020204030204" pitchFamily="34" charset="0"/>
                <a:cs typeface="Times New Roman"/>
              </a:rPr>
              <a:t>GCS </a:t>
            </a:r>
            <a:r>
              <a:rPr lang="en-AU" sz="1600" b="1" dirty="0">
                <a:ea typeface="Calibri" panose="020F0502020204030204" pitchFamily="34" charset="0"/>
                <a:cs typeface="Times New Roman"/>
              </a:rPr>
              <a:t>14</a:t>
            </a:r>
            <a:endParaRPr lang="fr-FR" sz="1600" b="1" dirty="0">
              <a:ea typeface="Calibri" panose="020F0502020204030204" pitchFamily="34" charset="0"/>
              <a:cs typeface="Times New Roman"/>
            </a:endParaRPr>
          </a:p>
        </p:txBody>
      </p:sp>
      <p:sp>
        <p:nvSpPr>
          <p:cNvPr id="29" name="Rectangle 5">
            <a:extLst>
              <a:ext uri="{FF2B5EF4-FFF2-40B4-BE49-F238E27FC236}">
                <a16:creationId xmlns:a16="http://schemas.microsoft.com/office/drawing/2014/main" id="{76EAE6B3-FFE5-414E-9116-4FAC365E79A3}"/>
              </a:ext>
            </a:extLst>
          </p:cNvPr>
          <p:cNvSpPr/>
          <p:nvPr/>
        </p:nvSpPr>
        <p:spPr>
          <a:xfrm>
            <a:off x="4276379" y="1985832"/>
            <a:ext cx="3600000" cy="1323439"/>
          </a:xfrm>
          <a:prstGeom prst="foldedCorner">
            <a:avLst/>
          </a:prstGeom>
          <a:solidFill>
            <a:schemeClr val="accent5"/>
          </a:solidFill>
          <a:ln w="19050">
            <a:noFill/>
          </a:ln>
        </p:spPr>
        <p:txBody>
          <a:bodyPr wrap="square" numCol="1">
            <a:noAutofit/>
          </a:bodyPr>
          <a:lstStyle/>
          <a:p>
            <a:pPr algn="r"/>
            <a:r>
              <a:rPr lang="fa-IR" sz="1600" dirty="0">
                <a:cs typeface="0 Zar Bold" panose="00000700000000000000" pitchFamily="2" charset="-78"/>
              </a:rPr>
              <a:t>بیمار: دختر ۱۵ ساله وضعیت:</a:t>
            </a:r>
          </a:p>
          <a:p>
            <a:pPr algn="r"/>
            <a:r>
              <a:rPr lang="fa-IR" sz="1600" dirty="0">
                <a:cs typeface="0 Zar Bold" panose="00000700000000000000" pitchFamily="2" charset="-78"/>
              </a:rPr>
              <a:t>زخم‌های سطحی روی شانه و بازوی راست</a:t>
            </a:r>
          </a:p>
          <a:p>
            <a:pPr algn="r"/>
            <a:r>
              <a:rPr lang="fa-IR" sz="1600" dirty="0">
                <a:cs typeface="0 Zar Bold" panose="00000700000000000000" pitchFamily="2" charset="-78"/>
              </a:rPr>
              <a:t>خونریزی از گوش چپ</a:t>
            </a:r>
          </a:p>
          <a:p>
            <a:pPr algn="r"/>
            <a:r>
              <a:rPr lang="fa-IR" sz="1600" dirty="0">
                <a:cs typeface="0 Zar Bold" panose="00000700000000000000" pitchFamily="2" charset="-78"/>
              </a:rPr>
              <a:t>شکایت از کاهش شنوایی/ناشنوایی یک‌طرفه</a:t>
            </a:r>
          </a:p>
        </p:txBody>
      </p:sp>
      <p:sp>
        <p:nvSpPr>
          <p:cNvPr id="32" name="Rectangle 22">
            <a:extLst>
              <a:ext uri="{FF2B5EF4-FFF2-40B4-BE49-F238E27FC236}">
                <a16:creationId xmlns:a16="http://schemas.microsoft.com/office/drawing/2014/main" id="{311406AA-AF9B-C041-8174-E1E5F2A1ABEE}"/>
              </a:ext>
            </a:extLst>
          </p:cNvPr>
          <p:cNvSpPr>
            <a:spLocks noChangeAspect="1"/>
          </p:cNvSpPr>
          <p:nvPr/>
        </p:nvSpPr>
        <p:spPr>
          <a:xfrm>
            <a:off x="5583208" y="423106"/>
            <a:ext cx="360000" cy="360000"/>
          </a:xfrm>
          <a:prstGeom prst="ellipse">
            <a:avLst/>
          </a:prstGeom>
          <a:solidFill>
            <a:srgbClr val="279E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2</a:t>
            </a:r>
          </a:p>
        </p:txBody>
      </p:sp>
      <p:sp>
        <p:nvSpPr>
          <p:cNvPr id="36" name="Retângulo 35">
            <a:extLst>
              <a:ext uri="{FF2B5EF4-FFF2-40B4-BE49-F238E27FC236}">
                <a16:creationId xmlns:a16="http://schemas.microsoft.com/office/drawing/2014/main" id="{0A72ADD3-6C74-234B-9F7E-064531E06EA5}"/>
              </a:ext>
            </a:extLst>
          </p:cNvPr>
          <p:cNvSpPr/>
          <p:nvPr/>
        </p:nvSpPr>
        <p:spPr>
          <a:xfrm>
            <a:off x="6236667" y="662393"/>
            <a:ext cx="1689401" cy="132343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171450" indent="-171450">
              <a:buFont typeface="Arial,Sans-Serif" panose="020B0604020202020204" pitchFamily="34" charset="0"/>
              <a:buChar char="•"/>
            </a:pPr>
            <a:r>
              <a:rPr lang="en-AU" sz="1600" dirty="0">
                <a:ea typeface="+mn-lt"/>
                <a:cs typeface="Calibri"/>
              </a:rPr>
              <a:t>HR </a:t>
            </a:r>
            <a:r>
              <a:rPr lang="en-AU" sz="1600" b="1" dirty="0">
                <a:ea typeface="+mn-lt"/>
                <a:cs typeface="Calibri"/>
              </a:rPr>
              <a:t>90</a:t>
            </a:r>
            <a:endParaRPr lang="fr-FR" sz="1600" b="1" dirty="0">
              <a:ea typeface="+mn-lt"/>
              <a:cs typeface="+mn-lt"/>
            </a:endParaRPr>
          </a:p>
          <a:p>
            <a:pPr marL="171450" indent="-171450">
              <a:buFont typeface="Arial,Sans-Serif" panose="020B0604020202020204" pitchFamily="34" charset="0"/>
              <a:buChar char="•"/>
            </a:pPr>
            <a:r>
              <a:rPr lang="en-AU" sz="1600" dirty="0">
                <a:cs typeface="Calibri"/>
              </a:rPr>
              <a:t>BP </a:t>
            </a:r>
            <a:r>
              <a:rPr lang="en-AU" sz="1600" b="1" dirty="0">
                <a:cs typeface="Calibri"/>
              </a:rPr>
              <a:t>115/73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1600" dirty="0">
                <a:ea typeface="+mn-lt"/>
                <a:cs typeface="Arial"/>
              </a:rPr>
              <a:t>  O</a:t>
            </a:r>
            <a:r>
              <a:rPr lang="en-AU" sz="1600" baseline="-25000" dirty="0">
                <a:ea typeface="+mn-lt"/>
                <a:cs typeface="Arial"/>
              </a:rPr>
              <a:t>2</a:t>
            </a:r>
            <a:r>
              <a:rPr lang="en-AU" sz="1600" dirty="0">
                <a:ea typeface="+mn-lt"/>
                <a:cs typeface="Arial"/>
              </a:rPr>
              <a:t>Sats </a:t>
            </a:r>
            <a:r>
              <a:rPr lang="en-AU" sz="1600" b="1" dirty="0">
                <a:ea typeface="+mn-lt"/>
                <a:cs typeface="Calibri"/>
              </a:rPr>
              <a:t>98% </a:t>
            </a:r>
            <a:endParaRPr lang="en-AU" dirty="0">
              <a:cs typeface="Arial"/>
            </a:endParaRPr>
          </a:p>
          <a:p>
            <a:pPr marL="171450" indent="-171450">
              <a:buFont typeface="Arial,Sans-Serif" panose="020B0604020202020204" pitchFamily="34" charset="0"/>
              <a:buChar char="•"/>
            </a:pPr>
            <a:r>
              <a:rPr lang="en-AU" sz="1600" dirty="0">
                <a:ea typeface="Calibri" panose="020F0502020204030204" pitchFamily="34" charset="0"/>
                <a:cs typeface="Times New Roman"/>
              </a:rPr>
              <a:t>RR</a:t>
            </a:r>
            <a:r>
              <a:rPr lang="en-AU" sz="1600" b="1" dirty="0">
                <a:ea typeface="Calibri" panose="020F0502020204030204" pitchFamily="34" charset="0"/>
                <a:cs typeface="Times New Roman"/>
              </a:rPr>
              <a:t> 16</a:t>
            </a:r>
          </a:p>
          <a:p>
            <a:pPr marL="171450" indent="-171450">
              <a:buFont typeface="Arial,Sans-Serif" panose="020B0604020202020204" pitchFamily="34" charset="0"/>
              <a:buChar char="•"/>
            </a:pPr>
            <a:r>
              <a:rPr lang="en-AU" sz="1600" dirty="0">
                <a:ea typeface="+mn-lt"/>
                <a:cs typeface="Calibri"/>
              </a:rPr>
              <a:t>GCS </a:t>
            </a:r>
            <a:r>
              <a:rPr lang="en-AU" sz="1600" b="1" dirty="0">
                <a:ea typeface="+mn-lt"/>
                <a:cs typeface="Calibri"/>
              </a:rPr>
              <a:t>15</a:t>
            </a:r>
            <a:endParaRPr lang="fr-FR" sz="1600" b="1" dirty="0">
              <a:ea typeface="+mn-lt"/>
              <a:cs typeface="+mn-lt"/>
            </a:endParaRPr>
          </a:p>
        </p:txBody>
      </p:sp>
      <p:sp>
        <p:nvSpPr>
          <p:cNvPr id="38" name="Rectangle 5">
            <a:extLst>
              <a:ext uri="{FF2B5EF4-FFF2-40B4-BE49-F238E27FC236}">
                <a16:creationId xmlns:a16="http://schemas.microsoft.com/office/drawing/2014/main" id="{52823F06-D9F8-CD49-A5DE-FC9EFA151BA9}"/>
              </a:ext>
            </a:extLst>
          </p:cNvPr>
          <p:cNvSpPr/>
          <p:nvPr/>
        </p:nvSpPr>
        <p:spPr>
          <a:xfrm>
            <a:off x="8303466" y="2005813"/>
            <a:ext cx="3600000" cy="1323439"/>
          </a:xfrm>
          <a:prstGeom prst="foldedCorner">
            <a:avLst/>
          </a:prstGeom>
          <a:solidFill>
            <a:schemeClr val="accent5"/>
          </a:solidFill>
          <a:ln w="19050">
            <a:noFill/>
          </a:ln>
        </p:spPr>
        <p:txBody>
          <a:bodyPr wrap="square" lIns="91440" tIns="45720" rIns="91440" bIns="45720" numCol="1" anchor="t">
            <a:noAutofit/>
          </a:bodyPr>
          <a:lstStyle/>
          <a:p>
            <a:pPr algn="r"/>
            <a:r>
              <a:rPr lang="fa-IR" sz="1500" dirty="0">
                <a:cs typeface="2  Titr" panose="00000700000000000000" pitchFamily="2" charset="-78"/>
              </a:rPr>
              <a:t>بیمار: خانم ۲۳ ساله وضعیت:</a:t>
            </a:r>
          </a:p>
          <a:p>
            <a:pPr algn="r"/>
            <a:r>
              <a:rPr lang="fa-IR" sz="1500" dirty="0">
                <a:cs typeface="2  Titr" panose="00000700000000000000" pitchFamily="2" charset="-78"/>
              </a:rPr>
              <a:t>زخم پوست سر + چندین زخم عمیق روی صورت</a:t>
            </a:r>
          </a:p>
          <a:p>
            <a:pPr algn="r"/>
            <a:r>
              <a:rPr lang="fa-IR" sz="1500" b="1" dirty="0">
                <a:cs typeface="2  Titr" panose="00000700000000000000" pitchFamily="2" charset="-78"/>
              </a:rPr>
              <a:t>جسم خارجی (ترکش/ شیشه / فلز) داخل زخم‌ها دیده می‌شود</a:t>
            </a:r>
            <a:r>
              <a:rPr lang="en-US" sz="1500" b="1" dirty="0">
                <a:cs typeface="2  Titr" panose="00000700000000000000" pitchFamily="2" charset="-78"/>
              </a:rPr>
              <a:t> </a:t>
            </a:r>
            <a:endParaRPr lang="fa-IR" sz="1500" dirty="0">
              <a:cs typeface="2  Titr" panose="00000700000000000000" pitchFamily="2" charset="-78"/>
            </a:endParaRPr>
          </a:p>
          <a:p>
            <a:pPr algn="r"/>
            <a:r>
              <a:rPr lang="fa-IR" sz="1500" dirty="0">
                <a:cs typeface="2  Titr" panose="00000700000000000000" pitchFamily="2" charset="-78"/>
              </a:rPr>
              <a:t>خونریزی </a:t>
            </a:r>
            <a:r>
              <a:rPr lang="fa-IR" sz="1500" b="1" dirty="0">
                <a:cs typeface="2  Titr" panose="00000700000000000000" pitchFamily="2" charset="-78"/>
              </a:rPr>
              <a:t>کم</a:t>
            </a:r>
            <a:r>
              <a:rPr lang="fa-IR" sz="1500" dirty="0">
                <a:cs typeface="2  Titr" panose="00000700000000000000" pitchFamily="2" charset="-78"/>
              </a:rPr>
              <a:t> (فقط ترشح خفیف، نه خونریزی فعال)</a:t>
            </a:r>
          </a:p>
        </p:txBody>
      </p:sp>
      <p:sp>
        <p:nvSpPr>
          <p:cNvPr id="39" name="Rectangle 22">
            <a:extLst>
              <a:ext uri="{FF2B5EF4-FFF2-40B4-BE49-F238E27FC236}">
                <a16:creationId xmlns:a16="http://schemas.microsoft.com/office/drawing/2014/main" id="{6EE74253-94F0-1040-A5F5-B11A8FD244F3}"/>
              </a:ext>
            </a:extLst>
          </p:cNvPr>
          <p:cNvSpPr>
            <a:spLocks noChangeAspect="1"/>
          </p:cNvSpPr>
          <p:nvPr/>
        </p:nvSpPr>
        <p:spPr>
          <a:xfrm>
            <a:off x="9610295" y="423106"/>
            <a:ext cx="360000" cy="360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3</a:t>
            </a:r>
          </a:p>
        </p:txBody>
      </p:sp>
      <p:sp>
        <p:nvSpPr>
          <p:cNvPr id="40" name="Retângulo 39">
            <a:extLst>
              <a:ext uri="{FF2B5EF4-FFF2-40B4-BE49-F238E27FC236}">
                <a16:creationId xmlns:a16="http://schemas.microsoft.com/office/drawing/2014/main" id="{A4415D29-6FEC-BF44-9DEA-8B9B6DA9F4B4}"/>
              </a:ext>
            </a:extLst>
          </p:cNvPr>
          <p:cNvSpPr/>
          <p:nvPr/>
        </p:nvSpPr>
        <p:spPr>
          <a:xfrm>
            <a:off x="10251630" y="664205"/>
            <a:ext cx="1522487" cy="132343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171450" indent="-171450">
              <a:buFont typeface="Arial,Sans-Serif" panose="020B0604020202020204" pitchFamily="34" charset="0"/>
              <a:buChar char="•"/>
            </a:pPr>
            <a:r>
              <a:rPr lang="en-AU" sz="1600" dirty="0">
                <a:ea typeface="+mn-lt"/>
                <a:cs typeface="Calibri"/>
              </a:rPr>
              <a:t>HR </a:t>
            </a:r>
            <a:r>
              <a:rPr lang="en-AU" sz="1600" b="1" dirty="0">
                <a:ea typeface="+mn-lt"/>
                <a:cs typeface="Calibri"/>
              </a:rPr>
              <a:t>100</a:t>
            </a:r>
            <a:endParaRPr lang="en-US" sz="1600" b="1" dirty="0">
              <a:ea typeface="+mn-lt"/>
              <a:cs typeface="+mn-lt"/>
            </a:endParaRPr>
          </a:p>
          <a:p>
            <a:pPr marL="171450" indent="-171450">
              <a:buFont typeface="Arial,Sans-Serif" panose="020B0604020202020204" pitchFamily="34" charset="0"/>
              <a:buChar char="•"/>
            </a:pPr>
            <a:r>
              <a:rPr lang="en-AU" sz="1600" dirty="0">
                <a:ea typeface="+mn-lt"/>
                <a:cs typeface="Calibri"/>
              </a:rPr>
              <a:t>BP </a:t>
            </a:r>
            <a:r>
              <a:rPr lang="en-AU" sz="1600" b="1" dirty="0">
                <a:ea typeface="+mn-lt"/>
                <a:cs typeface="Calibri"/>
              </a:rPr>
              <a:t>121/77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1600" dirty="0">
                <a:ea typeface="+mn-lt"/>
                <a:cs typeface="Arial"/>
              </a:rPr>
              <a:t>  O</a:t>
            </a:r>
            <a:r>
              <a:rPr lang="en-AU" sz="1600" baseline="-25000" dirty="0">
                <a:ea typeface="+mn-lt"/>
                <a:cs typeface="Arial"/>
              </a:rPr>
              <a:t>2</a:t>
            </a:r>
            <a:r>
              <a:rPr lang="en-AU" sz="1600" dirty="0">
                <a:ea typeface="+mn-lt"/>
                <a:cs typeface="Arial"/>
              </a:rPr>
              <a:t>Sats </a:t>
            </a:r>
            <a:r>
              <a:rPr lang="en-AU" sz="1600" b="1" dirty="0">
                <a:ea typeface="+mn-lt"/>
                <a:cs typeface="Calibri"/>
              </a:rPr>
              <a:t>99%</a:t>
            </a:r>
            <a:endParaRPr lang="fr-FR" sz="1600" b="1" dirty="0">
              <a:ea typeface="+mn-lt"/>
              <a:cs typeface="+mn-lt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AU" sz="1600" dirty="0">
                <a:ea typeface="Calibri" panose="020F0502020204030204" pitchFamily="34" charset="0"/>
                <a:cs typeface="Times New Roman"/>
              </a:rPr>
              <a:t>RR </a:t>
            </a:r>
            <a:r>
              <a:rPr lang="en-AU" sz="1600" b="1" dirty="0">
                <a:ea typeface="Calibri" panose="020F0502020204030204" pitchFamily="34" charset="0"/>
                <a:cs typeface="Times New Roman"/>
              </a:rPr>
              <a:t>14</a:t>
            </a:r>
            <a:endParaRPr lang="fr-FR" sz="1600" b="1" dirty="0">
              <a:ea typeface="Calibri" panose="020F0502020204030204" pitchFamily="34" charset="0"/>
              <a:cs typeface="Times New Roman"/>
            </a:endParaRPr>
          </a:p>
          <a:p>
            <a:pPr marL="171450" indent="-171450">
              <a:buFont typeface="Arial,Sans-Serif" panose="020B0604020202020204" pitchFamily="34" charset="0"/>
              <a:buChar char="•"/>
            </a:pPr>
            <a:r>
              <a:rPr lang="en-AU" sz="1600" dirty="0">
                <a:ea typeface="+mn-lt"/>
                <a:cs typeface="Calibri"/>
              </a:rPr>
              <a:t>GCS </a:t>
            </a:r>
            <a:r>
              <a:rPr lang="en-AU" sz="1600" b="1" dirty="0">
                <a:ea typeface="+mn-lt"/>
                <a:cs typeface="Calibri"/>
              </a:rPr>
              <a:t>13</a:t>
            </a:r>
            <a:endParaRPr lang="fr-FR" sz="1600" b="1" dirty="0">
              <a:ea typeface="+mn-lt"/>
              <a:cs typeface="+mn-lt"/>
            </a:endParaRPr>
          </a:p>
        </p:txBody>
      </p:sp>
      <p:sp>
        <p:nvSpPr>
          <p:cNvPr id="41" name="Rectangle 5">
            <a:extLst>
              <a:ext uri="{FF2B5EF4-FFF2-40B4-BE49-F238E27FC236}">
                <a16:creationId xmlns:a16="http://schemas.microsoft.com/office/drawing/2014/main" id="{815CFDD8-86EF-134E-A73F-8968B16C4D23}"/>
              </a:ext>
            </a:extLst>
          </p:cNvPr>
          <p:cNvSpPr/>
          <p:nvPr/>
        </p:nvSpPr>
        <p:spPr>
          <a:xfrm>
            <a:off x="299351" y="5340259"/>
            <a:ext cx="3600000" cy="1323439"/>
          </a:xfrm>
          <a:prstGeom prst="foldedCorner">
            <a:avLst/>
          </a:prstGeom>
          <a:solidFill>
            <a:schemeClr val="accent5"/>
          </a:solidFill>
          <a:ln w="19050">
            <a:noFill/>
          </a:ln>
        </p:spPr>
        <p:txBody>
          <a:bodyPr wrap="square" numCol="1">
            <a:noAutofit/>
          </a:bodyPr>
          <a:lstStyle/>
          <a:p>
            <a:pPr lvl="0"/>
            <a:r>
              <a:rPr lang="en-AU" sz="1600" b="1" dirty="0">
                <a:latin typeface="Arial"/>
                <a:ea typeface="Calibri" panose="020F0502020204030204" pitchFamily="34" charset="0"/>
                <a:cs typeface="Arial"/>
              </a:rPr>
              <a:t>10-year-old male.</a:t>
            </a:r>
            <a:endParaRPr lang="fr-FR" sz="1600" b="1" dirty="0">
              <a:latin typeface="Arial"/>
              <a:ea typeface="Calibri" panose="020F0502020204030204" pitchFamily="34" charset="0"/>
              <a:cs typeface="Arial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AU" sz="1600" dirty="0">
                <a:latin typeface="Arial"/>
                <a:ea typeface="Calibri" panose="020F0502020204030204" pitchFamily="34" charset="0"/>
                <a:cs typeface="Arial"/>
              </a:rPr>
              <a:t>Obvious closed deformity of L elbow</a:t>
            </a:r>
          </a:p>
        </p:txBody>
      </p:sp>
      <p:sp>
        <p:nvSpPr>
          <p:cNvPr id="45" name="Rectangle 22">
            <a:extLst>
              <a:ext uri="{FF2B5EF4-FFF2-40B4-BE49-F238E27FC236}">
                <a16:creationId xmlns:a16="http://schemas.microsoft.com/office/drawing/2014/main" id="{B37AE1C5-F343-5548-92CD-7752DDD06240}"/>
              </a:ext>
            </a:extLst>
          </p:cNvPr>
          <p:cNvSpPr>
            <a:spLocks noChangeAspect="1"/>
          </p:cNvSpPr>
          <p:nvPr/>
        </p:nvSpPr>
        <p:spPr>
          <a:xfrm>
            <a:off x="1602689" y="3768340"/>
            <a:ext cx="360000" cy="360000"/>
          </a:xfrm>
          <a:prstGeom prst="ellipse">
            <a:avLst/>
          </a:prstGeom>
          <a:solidFill>
            <a:srgbClr val="279E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4</a:t>
            </a:r>
          </a:p>
        </p:txBody>
      </p:sp>
      <p:sp>
        <p:nvSpPr>
          <p:cNvPr id="46" name="Retângulo 45">
            <a:extLst>
              <a:ext uri="{FF2B5EF4-FFF2-40B4-BE49-F238E27FC236}">
                <a16:creationId xmlns:a16="http://schemas.microsoft.com/office/drawing/2014/main" id="{C37AAF9A-1217-214D-906B-42797C2BA320}"/>
              </a:ext>
            </a:extLst>
          </p:cNvPr>
          <p:cNvSpPr/>
          <p:nvPr/>
        </p:nvSpPr>
        <p:spPr>
          <a:xfrm>
            <a:off x="2221705" y="3845362"/>
            <a:ext cx="1812593" cy="132343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171450" indent="-171450">
              <a:buFont typeface="Arial,Sans-Serif" panose="020B0604020202020204" pitchFamily="34" charset="0"/>
              <a:buChar char="•"/>
            </a:pPr>
            <a:r>
              <a:rPr lang="en-AU" sz="1600" dirty="0">
                <a:ea typeface="+mn-lt"/>
                <a:cs typeface="Calibri"/>
              </a:rPr>
              <a:t>HR </a:t>
            </a:r>
            <a:r>
              <a:rPr lang="en-AU" sz="1600" b="1" dirty="0">
                <a:ea typeface="+mn-lt"/>
                <a:cs typeface="Calibri"/>
              </a:rPr>
              <a:t>110</a:t>
            </a:r>
            <a:endParaRPr lang="fr-FR" sz="1600" b="1" dirty="0">
              <a:ea typeface="+mn-lt"/>
              <a:cs typeface="+mn-lt"/>
            </a:endParaRPr>
          </a:p>
          <a:p>
            <a:pPr marL="171450" indent="-171450">
              <a:buFont typeface="Arial,Sans-Serif" panose="020B0604020202020204" pitchFamily="34" charset="0"/>
              <a:buChar char="•"/>
            </a:pPr>
            <a:r>
              <a:rPr lang="en-AU" sz="1600" dirty="0">
                <a:ea typeface="+mn-lt"/>
                <a:cs typeface="Calibri"/>
              </a:rPr>
              <a:t>BP </a:t>
            </a:r>
            <a:r>
              <a:rPr lang="en-AU" sz="1600" b="1" dirty="0">
                <a:ea typeface="+mn-lt"/>
                <a:cs typeface="Calibri"/>
              </a:rPr>
              <a:t>107/64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1600" dirty="0">
                <a:ea typeface="+mn-lt"/>
                <a:cs typeface="Arial"/>
              </a:rPr>
              <a:t>  O</a:t>
            </a:r>
            <a:r>
              <a:rPr lang="en-AU" sz="1600" baseline="-25000" dirty="0">
                <a:ea typeface="+mn-lt"/>
                <a:cs typeface="Arial"/>
              </a:rPr>
              <a:t>2</a:t>
            </a:r>
            <a:r>
              <a:rPr lang="en-AU" sz="1600" dirty="0">
                <a:ea typeface="+mn-lt"/>
                <a:cs typeface="Arial"/>
              </a:rPr>
              <a:t>Sats </a:t>
            </a:r>
            <a:r>
              <a:rPr lang="en-AU" sz="1600" b="1" dirty="0">
                <a:ea typeface="+mn-lt"/>
                <a:cs typeface="Calibri"/>
              </a:rPr>
              <a:t>99% </a:t>
            </a:r>
            <a:endParaRPr lang="fr-FR" sz="1600" b="1" dirty="0">
              <a:ea typeface="+mn-lt"/>
              <a:cs typeface="+mn-lt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AU" sz="1600" dirty="0">
                <a:ea typeface="Calibri" panose="020F0502020204030204" pitchFamily="34" charset="0"/>
                <a:cs typeface="Times New Roman"/>
              </a:rPr>
              <a:t>RR </a:t>
            </a:r>
            <a:r>
              <a:rPr lang="en-AU" sz="1600" b="1" dirty="0">
                <a:ea typeface="Calibri" panose="020F0502020204030204" pitchFamily="34" charset="0"/>
                <a:cs typeface="Times New Roman"/>
              </a:rPr>
              <a:t>22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600" dirty="0">
                <a:ea typeface="Calibri" panose="020F0502020204030204" pitchFamily="34" charset="0"/>
                <a:cs typeface="Calibri"/>
              </a:rPr>
              <a:t>GCS</a:t>
            </a:r>
            <a:r>
              <a:rPr lang="en-AU" sz="1600" b="1" dirty="0">
                <a:ea typeface="Calibri" panose="020F0502020204030204" pitchFamily="34" charset="0"/>
                <a:cs typeface="Calibri"/>
              </a:rPr>
              <a:t> 15</a:t>
            </a:r>
            <a:endParaRPr lang="en-AU" sz="16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7" name="Rectangle 5">
            <a:extLst>
              <a:ext uri="{FF2B5EF4-FFF2-40B4-BE49-F238E27FC236}">
                <a16:creationId xmlns:a16="http://schemas.microsoft.com/office/drawing/2014/main" id="{6045384B-0C30-9C41-9D53-404C0C1AD91C}"/>
              </a:ext>
            </a:extLst>
          </p:cNvPr>
          <p:cNvSpPr/>
          <p:nvPr/>
        </p:nvSpPr>
        <p:spPr>
          <a:xfrm>
            <a:off x="4276379" y="5363820"/>
            <a:ext cx="3600000" cy="1354480"/>
          </a:xfrm>
          <a:prstGeom prst="foldedCorner">
            <a:avLst/>
          </a:prstGeom>
          <a:solidFill>
            <a:schemeClr val="accent5"/>
          </a:solidFill>
          <a:ln w="19050">
            <a:noFill/>
          </a:ln>
        </p:spPr>
        <p:txBody>
          <a:bodyPr wrap="square" lIns="91440" tIns="45720" rIns="91440" bIns="45720" numCol="1" anchor="t">
            <a:noAutofit/>
          </a:bodyPr>
          <a:lstStyle/>
          <a:p>
            <a:pPr algn="r"/>
            <a:r>
              <a:rPr lang="fa-IR" sz="1600" b="1" dirty="0">
                <a:latin typeface="Arial"/>
                <a:ea typeface="Calibri" panose="020F0502020204030204" pitchFamily="34" charset="0"/>
                <a:cs typeface="Arial"/>
              </a:rPr>
              <a:t>بیمار: خانم ۲۳ ساله وضعیت:</a:t>
            </a:r>
          </a:p>
          <a:p>
            <a:pPr algn="r"/>
            <a:r>
              <a:rPr lang="fa-IR" sz="1600" b="1" dirty="0">
                <a:latin typeface="Arial"/>
                <a:ea typeface="Calibri" panose="020F0502020204030204" pitchFamily="34" charset="0"/>
                <a:cs typeface="Arial"/>
              </a:rPr>
              <a:t>حال عمومی خوب و بدون دیسترس تنفسی </a:t>
            </a:r>
          </a:p>
          <a:p>
            <a:pPr algn="r"/>
            <a:r>
              <a:rPr lang="fa-IR" sz="1600" b="1" dirty="0">
                <a:latin typeface="Arial"/>
                <a:ea typeface="Calibri" panose="020F0502020204030204" pitchFamily="34" charset="0"/>
                <a:cs typeface="Arial"/>
              </a:rPr>
              <a:t>زخم باز بزرگ در ساعد چپ + تغییر شکل واضح دست  . قطعه استخوان از زخم بیرون زده دیده می‌شود</a:t>
            </a:r>
          </a:p>
        </p:txBody>
      </p:sp>
      <p:sp>
        <p:nvSpPr>
          <p:cNvPr id="48" name="Rectangle 22">
            <a:extLst>
              <a:ext uri="{FF2B5EF4-FFF2-40B4-BE49-F238E27FC236}">
                <a16:creationId xmlns:a16="http://schemas.microsoft.com/office/drawing/2014/main" id="{16EFCBEC-1843-194C-B8E5-613F86027BC2}"/>
              </a:ext>
            </a:extLst>
          </p:cNvPr>
          <p:cNvSpPr>
            <a:spLocks noChangeAspect="1"/>
          </p:cNvSpPr>
          <p:nvPr/>
        </p:nvSpPr>
        <p:spPr>
          <a:xfrm>
            <a:off x="5583208" y="3768340"/>
            <a:ext cx="360000" cy="360000"/>
          </a:xfrm>
          <a:prstGeom prst="ellipse">
            <a:avLst/>
          </a:prstGeom>
          <a:solidFill>
            <a:srgbClr val="279E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5</a:t>
            </a:r>
          </a:p>
        </p:txBody>
      </p:sp>
      <p:sp>
        <p:nvSpPr>
          <p:cNvPr id="49" name="Retângulo 48">
            <a:extLst>
              <a:ext uri="{FF2B5EF4-FFF2-40B4-BE49-F238E27FC236}">
                <a16:creationId xmlns:a16="http://schemas.microsoft.com/office/drawing/2014/main" id="{AC083A9A-77E2-D545-A300-F504C7E984BA}"/>
              </a:ext>
            </a:extLst>
          </p:cNvPr>
          <p:cNvSpPr/>
          <p:nvPr/>
        </p:nvSpPr>
        <p:spPr>
          <a:xfrm>
            <a:off x="6236667" y="3852749"/>
            <a:ext cx="1471687" cy="132343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171450" indent="-171450">
              <a:buFont typeface="Arial,Sans-Serif" panose="020B0604020202020204" pitchFamily="34" charset="0"/>
              <a:buChar char="•"/>
            </a:pPr>
            <a:r>
              <a:rPr lang="en-AU" sz="1600" dirty="0">
                <a:ea typeface="+mn-lt"/>
                <a:cs typeface="Calibri"/>
              </a:rPr>
              <a:t>HR </a:t>
            </a:r>
            <a:r>
              <a:rPr lang="en-AU" sz="1600" b="1" dirty="0">
                <a:ea typeface="+mn-lt"/>
                <a:cs typeface="Calibri"/>
              </a:rPr>
              <a:t>114</a:t>
            </a:r>
            <a:endParaRPr lang="fr-FR" sz="1600" b="1" dirty="0">
              <a:ea typeface="+mn-lt"/>
              <a:cs typeface="+mn-lt"/>
            </a:endParaRPr>
          </a:p>
          <a:p>
            <a:pPr marL="171450" indent="-171450">
              <a:buFont typeface="Arial,Sans-Serif" panose="020B0604020202020204" pitchFamily="34" charset="0"/>
              <a:buChar char="•"/>
            </a:pPr>
            <a:r>
              <a:rPr lang="en-AU" sz="1600" dirty="0">
                <a:ea typeface="+mn-lt"/>
                <a:cs typeface="Calibri"/>
              </a:rPr>
              <a:t>BP </a:t>
            </a:r>
            <a:r>
              <a:rPr lang="en-AU" sz="1600" b="1" dirty="0">
                <a:ea typeface="+mn-lt"/>
                <a:cs typeface="Calibri"/>
              </a:rPr>
              <a:t>131/77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1600" dirty="0">
                <a:ea typeface="Calibri" panose="020F0502020204030204" pitchFamily="34" charset="0"/>
                <a:cs typeface="Arial"/>
              </a:rPr>
              <a:t> O</a:t>
            </a:r>
            <a:r>
              <a:rPr lang="en-AU" sz="1600" baseline="-25000" dirty="0">
                <a:ea typeface="Calibri" panose="020F0502020204030204" pitchFamily="34" charset="0"/>
                <a:cs typeface="Arial"/>
              </a:rPr>
              <a:t>2</a:t>
            </a:r>
            <a:r>
              <a:rPr lang="en-AU" sz="1600" dirty="0">
                <a:ea typeface="Calibri" panose="020F0502020204030204" pitchFamily="34" charset="0"/>
                <a:cs typeface="Arial"/>
              </a:rPr>
              <a:t>Sats </a:t>
            </a:r>
            <a:r>
              <a:rPr lang="en-AU" sz="1600" b="1" dirty="0">
                <a:ea typeface="Calibri" panose="020F0502020204030204" pitchFamily="34" charset="0"/>
                <a:cs typeface="Calibri"/>
              </a:rPr>
              <a:t>99%</a:t>
            </a:r>
            <a:endParaRPr lang="en-AU" sz="1600" b="1" dirty="0">
              <a:cs typeface="Calibri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AU" sz="1600" dirty="0">
                <a:ea typeface="Calibri" panose="020F0502020204030204" pitchFamily="34" charset="0"/>
                <a:cs typeface="Times New Roman"/>
              </a:rPr>
              <a:t>RR </a:t>
            </a:r>
            <a:r>
              <a:rPr lang="en-AU" sz="1600" b="1" dirty="0">
                <a:ea typeface="Calibri" panose="020F0502020204030204" pitchFamily="34" charset="0"/>
                <a:cs typeface="Times New Roman"/>
              </a:rPr>
              <a:t>18</a:t>
            </a:r>
            <a:endParaRPr lang="fr-FR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buFont typeface="Arial,Sans-Serif" panose="020B0604020202020204" pitchFamily="34" charset="0"/>
              <a:buChar char="•"/>
            </a:pPr>
            <a:r>
              <a:rPr lang="en-AU" sz="1600" dirty="0">
                <a:ea typeface="+mn-lt"/>
                <a:cs typeface="Calibri"/>
              </a:rPr>
              <a:t>GCS </a:t>
            </a:r>
            <a:r>
              <a:rPr lang="en-AU" sz="1600" b="1" dirty="0">
                <a:ea typeface="+mn-lt"/>
                <a:cs typeface="Calibri"/>
              </a:rPr>
              <a:t>15</a:t>
            </a:r>
            <a:endParaRPr lang="fr-FR" sz="1600" dirty="0">
              <a:ea typeface="+mn-lt"/>
              <a:cs typeface="+mn-lt"/>
            </a:endParaRPr>
          </a:p>
        </p:txBody>
      </p:sp>
      <p:sp>
        <p:nvSpPr>
          <p:cNvPr id="50" name="Rectangle 5">
            <a:extLst>
              <a:ext uri="{FF2B5EF4-FFF2-40B4-BE49-F238E27FC236}">
                <a16:creationId xmlns:a16="http://schemas.microsoft.com/office/drawing/2014/main" id="{E5427172-69C5-6E43-AD8F-4722730C0F9B}"/>
              </a:ext>
            </a:extLst>
          </p:cNvPr>
          <p:cNvSpPr/>
          <p:nvPr/>
        </p:nvSpPr>
        <p:spPr>
          <a:xfrm>
            <a:off x="8329277" y="5340259"/>
            <a:ext cx="3600000" cy="1323439"/>
          </a:xfrm>
          <a:prstGeom prst="foldedCorner">
            <a:avLst/>
          </a:prstGeom>
          <a:solidFill>
            <a:schemeClr val="accent5"/>
          </a:solidFill>
          <a:ln w="19050">
            <a:noFill/>
          </a:ln>
        </p:spPr>
        <p:txBody>
          <a:bodyPr wrap="square" numCol="1">
            <a:noAutofit/>
          </a:bodyPr>
          <a:lstStyle/>
          <a:p>
            <a:pPr algn="r" rtl="1"/>
            <a:r>
              <a:rPr lang="fa-IR" sz="1600" b="1" dirty="0"/>
              <a:t>بیمار: آقا ۲۷ ساله </a:t>
            </a:r>
            <a:endParaRPr lang="en-US" sz="1600" b="1" dirty="0"/>
          </a:p>
          <a:p>
            <a:pPr lvl="0" algn="r" rtl="1"/>
            <a:r>
              <a:rPr lang="fa-IR" sz="1600" b="1" dirty="0"/>
              <a:t>در اثر دویدن و ازدحام جمعیت زمین خورده و مردم از رویش رد شده‌اند</a:t>
            </a:r>
            <a:endParaRPr lang="en-US" sz="1600" b="1" dirty="0"/>
          </a:p>
          <a:p>
            <a:pPr lvl="0" algn="r" rtl="1"/>
            <a:r>
              <a:rPr lang="fa-IR" sz="1600" b="1" dirty="0"/>
              <a:t>زخم‌های سطحی روی گردن، سینه و پای چپ</a:t>
            </a:r>
            <a:endParaRPr lang="en-US" sz="1600" b="1" dirty="0"/>
          </a:p>
          <a:p>
            <a:pPr lvl="0" algn="r" rtl="1"/>
            <a:r>
              <a:rPr lang="fa-IR" sz="1600" b="1" dirty="0"/>
              <a:t>خونریزی خیلی کم .فقط کمی ترشح</a:t>
            </a:r>
            <a:endParaRPr lang="en-US" sz="1600" b="1" dirty="0"/>
          </a:p>
        </p:txBody>
      </p:sp>
      <p:sp>
        <p:nvSpPr>
          <p:cNvPr id="51" name="Rectangle 22">
            <a:extLst>
              <a:ext uri="{FF2B5EF4-FFF2-40B4-BE49-F238E27FC236}">
                <a16:creationId xmlns:a16="http://schemas.microsoft.com/office/drawing/2014/main" id="{B4CC217B-3FD4-E74D-A283-7A9DA3413235}"/>
              </a:ext>
            </a:extLst>
          </p:cNvPr>
          <p:cNvSpPr>
            <a:spLocks noChangeAspect="1"/>
          </p:cNvSpPr>
          <p:nvPr/>
        </p:nvSpPr>
        <p:spPr>
          <a:xfrm>
            <a:off x="9610295" y="3767106"/>
            <a:ext cx="360000" cy="360000"/>
          </a:xfrm>
          <a:prstGeom prst="ellipse">
            <a:avLst/>
          </a:prstGeom>
          <a:solidFill>
            <a:srgbClr val="279E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6</a:t>
            </a:r>
          </a:p>
        </p:txBody>
      </p:sp>
      <p:sp>
        <p:nvSpPr>
          <p:cNvPr id="52" name="Retângulo 51">
            <a:extLst>
              <a:ext uri="{FF2B5EF4-FFF2-40B4-BE49-F238E27FC236}">
                <a16:creationId xmlns:a16="http://schemas.microsoft.com/office/drawing/2014/main" id="{ADC26F5A-6BFC-834D-AD04-9FE6B78C6586}"/>
              </a:ext>
            </a:extLst>
          </p:cNvPr>
          <p:cNvSpPr/>
          <p:nvPr/>
        </p:nvSpPr>
        <p:spPr>
          <a:xfrm>
            <a:off x="10251630" y="3854561"/>
            <a:ext cx="1647533" cy="132343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171450" indent="-171450">
              <a:buFont typeface="Arial,Sans-Serif" panose="020B0604020202020204" pitchFamily="34" charset="0"/>
              <a:buChar char="•"/>
            </a:pPr>
            <a:r>
              <a:rPr lang="en-AU" sz="1600" dirty="0">
                <a:cs typeface="Calibri"/>
              </a:rPr>
              <a:t>HR </a:t>
            </a:r>
            <a:r>
              <a:rPr lang="en-AU" sz="1600" b="1" dirty="0">
                <a:cs typeface="Calibri"/>
              </a:rPr>
              <a:t>110</a:t>
            </a:r>
            <a:endParaRPr lang="fr-FR" sz="1600" dirty="0">
              <a:ea typeface="+mn-lt"/>
              <a:cs typeface="+mn-lt"/>
            </a:endParaRPr>
          </a:p>
          <a:p>
            <a:pPr marL="171450" indent="-171450">
              <a:buFont typeface="Arial,Sans-Serif" panose="020B0604020202020204" pitchFamily="34" charset="0"/>
              <a:buChar char="•"/>
            </a:pPr>
            <a:r>
              <a:rPr lang="en-AU" sz="1600" dirty="0">
                <a:cs typeface="Calibri"/>
              </a:rPr>
              <a:t>BP </a:t>
            </a:r>
            <a:r>
              <a:rPr lang="en-AU" sz="1600" b="1" dirty="0">
                <a:cs typeface="Calibri"/>
              </a:rPr>
              <a:t>118/68</a:t>
            </a:r>
            <a:endParaRPr lang="en-AU" sz="1600" b="1" dirty="0">
              <a:ea typeface="+mn-lt"/>
              <a:cs typeface="Calibri"/>
            </a:endParaRPr>
          </a:p>
          <a:p>
            <a:pPr marL="171450" indent="-171450">
              <a:buFont typeface="Arial,Sans-Serif" panose="020B0604020202020204" pitchFamily="34" charset="0"/>
              <a:buChar char="•"/>
            </a:pPr>
            <a:r>
              <a:rPr lang="en-AU" sz="1600" dirty="0">
                <a:cs typeface="Arial"/>
              </a:rPr>
              <a:t>O</a:t>
            </a:r>
            <a:r>
              <a:rPr lang="en-AU" sz="1600" baseline="-25000" dirty="0">
                <a:cs typeface="Arial"/>
              </a:rPr>
              <a:t>2</a:t>
            </a:r>
            <a:r>
              <a:rPr lang="en-AU" sz="1600" dirty="0">
                <a:cs typeface="Arial"/>
              </a:rPr>
              <a:t>Sats </a:t>
            </a:r>
            <a:r>
              <a:rPr lang="en-AU" sz="1600" b="1" dirty="0">
                <a:cs typeface="Calibri"/>
              </a:rPr>
              <a:t>98%</a:t>
            </a:r>
            <a:endParaRPr lang="fr-FR" sz="1600" b="1" dirty="0">
              <a:ea typeface="+mn-lt"/>
              <a:cs typeface="+mn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600" dirty="0">
                <a:cs typeface="Times New Roman"/>
              </a:rPr>
              <a:t>RR </a:t>
            </a:r>
            <a:r>
              <a:rPr lang="en-AU" sz="1600" b="1" dirty="0">
                <a:cs typeface="Times New Roman"/>
              </a:rPr>
              <a:t>20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600" dirty="0">
                <a:cs typeface="Calibri"/>
              </a:rPr>
              <a:t>GCS </a:t>
            </a:r>
            <a:r>
              <a:rPr lang="en-AU" sz="1600" b="1" dirty="0">
                <a:cs typeface="Calibri"/>
              </a:rPr>
              <a:t>15</a:t>
            </a:r>
            <a:endParaRPr lang="en-AU" sz="1600" b="1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3999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9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9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9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9">
                                            <p:bg/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500" fill="hold"/>
                                        <p:tgtEl>
                                          <p:spTgt spid="48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7" dur="500" fill="hold"/>
                                        <p:tgtEl>
                                          <p:spTgt spid="48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48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48">
                                            <p:bg/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uiExpand="1" build="allAtOnce" animBg="1"/>
      <p:bldP spid="39" grpId="0" uiExpand="1" build="allAtOnce" animBg="1"/>
      <p:bldP spid="48" grpId="0" uiExpand="1" build="allAtOnce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1" descr="A picture containing outdoor, sky, road, person&#10;&#10;Description automatically generated">
            <a:extLst>
              <a:ext uri="{FF2B5EF4-FFF2-40B4-BE49-F238E27FC236}">
                <a16:creationId xmlns:a16="http://schemas.microsoft.com/office/drawing/2014/main" id="{CF3DF9C7-49FF-444E-9941-72BCD2341D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4768" y="1606196"/>
            <a:ext cx="3079300" cy="2052867"/>
          </a:xfrm>
          <a:prstGeom prst="rect">
            <a:avLst/>
          </a:prstGeom>
        </p:spPr>
      </p:pic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812D72F-C0CA-44B7-8524-6C909FDFA6A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18</a:t>
            </a:fld>
            <a:endParaRPr lang="en-GB" noProof="0"/>
          </a:p>
        </p:txBody>
      </p:sp>
      <p:sp>
        <p:nvSpPr>
          <p:cNvPr id="9" name="Titre 7">
            <a:extLst>
              <a:ext uri="{FF2B5EF4-FFF2-40B4-BE49-F238E27FC236}">
                <a16:creationId xmlns:a16="http://schemas.microsoft.com/office/drawing/2014/main" id="{E167E530-F74A-7A48-8AE8-6F04634C8668}"/>
              </a:ext>
            </a:extLst>
          </p:cNvPr>
          <p:cNvSpPr txBox="1">
            <a:spLocks/>
          </p:cNvSpPr>
          <p:nvPr/>
        </p:nvSpPr>
        <p:spPr bwMode="invGray">
          <a:xfrm>
            <a:off x="342296" y="305281"/>
            <a:ext cx="9202620" cy="720000"/>
          </a:xfrm>
          <a:prstGeom prst="rect">
            <a:avLst/>
          </a:prstGeom>
        </p:spPr>
        <p:txBody>
          <a:bodyPr vert="horz" lIns="18000" tIns="0" rIns="36000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</a:rPr>
              <a:t>Green Zone – Scenario 2 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B8EDE1EF-9DF0-AA4A-97CB-15C428A02E72}"/>
              </a:ext>
            </a:extLst>
          </p:cNvPr>
          <p:cNvSpPr/>
          <p:nvPr/>
        </p:nvSpPr>
        <p:spPr>
          <a:xfrm>
            <a:off x="363182" y="4303371"/>
            <a:ext cx="3666317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GB" sz="540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Roboto" panose="02000000000000000000" pitchFamily="2" charset="0"/>
              </a:rPr>
              <a:t>Group Exercise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38ABFFCD-51B5-BE45-B2F3-C63E74E547E6}"/>
              </a:ext>
            </a:extLst>
          </p:cNvPr>
          <p:cNvSpPr txBox="1"/>
          <p:nvPr/>
        </p:nvSpPr>
        <p:spPr>
          <a:xfrm>
            <a:off x="8911926" y="4875722"/>
            <a:ext cx="21419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>
                <a:solidFill>
                  <a:schemeClr val="bg1"/>
                </a:solidFill>
                <a:latin typeface="Roboto" panose="02000000000000000000" pitchFamily="2" charset="0"/>
              </a:rPr>
              <a:t>Bed side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0A0C2D8A-2491-384D-8FAD-92DA4D14A4C9}"/>
              </a:ext>
            </a:extLst>
          </p:cNvPr>
          <p:cNvSpPr txBox="1"/>
          <p:nvPr/>
        </p:nvSpPr>
        <p:spPr>
          <a:xfrm>
            <a:off x="6263138" y="5577823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schemeClr val="bg1"/>
                </a:solidFill>
                <a:latin typeface="Roboto" panose="02000000000000000000" pitchFamily="2" charset="0"/>
              </a:rPr>
              <a:t>Have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D5ED8A07-9F25-8047-8673-EC4B9D1F23DE}"/>
              </a:ext>
            </a:extLst>
          </p:cNvPr>
          <p:cNvSpPr txBox="1"/>
          <p:nvPr/>
        </p:nvSpPr>
        <p:spPr>
          <a:xfrm>
            <a:off x="9011622" y="5556877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schemeClr val="bg1"/>
                </a:solidFill>
                <a:latin typeface="Roboto" panose="02000000000000000000" pitchFamily="2" charset="0"/>
              </a:rPr>
              <a:t>Have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D7640078-A24C-8143-B4C6-BBDF69A0D3C7}"/>
              </a:ext>
            </a:extLst>
          </p:cNvPr>
          <p:cNvSpPr txBox="1"/>
          <p:nvPr/>
        </p:nvSpPr>
        <p:spPr>
          <a:xfrm>
            <a:off x="7656292" y="5577823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schemeClr val="bg1"/>
                </a:solidFill>
                <a:latin typeface="Roboto" panose="02000000000000000000" pitchFamily="2" charset="0"/>
              </a:rPr>
              <a:t>Wish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BC1AA3A5-A17D-0A4C-9831-5458B6391C8D}"/>
              </a:ext>
            </a:extLst>
          </p:cNvPr>
          <p:cNvSpPr txBox="1"/>
          <p:nvPr/>
        </p:nvSpPr>
        <p:spPr>
          <a:xfrm>
            <a:off x="10344078" y="5530145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schemeClr val="bg1"/>
                </a:solidFill>
                <a:latin typeface="Roboto" panose="02000000000000000000" pitchFamily="2" charset="0"/>
              </a:rPr>
              <a:t>Wish</a:t>
            </a:r>
          </a:p>
        </p:txBody>
      </p:sp>
      <p:pic>
        <p:nvPicPr>
          <p:cNvPr id="8" name="Gráfico 7" descr="Despertador">
            <a:extLst>
              <a:ext uri="{FF2B5EF4-FFF2-40B4-BE49-F238E27FC236}">
                <a16:creationId xmlns:a16="http://schemas.microsoft.com/office/drawing/2014/main" id="{87C21A7D-17F7-4843-8543-40C1A73E1B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98648" y="400914"/>
            <a:ext cx="914400" cy="914400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6BC30A1F-AE7B-1541-8893-7F0F5496AFE5}"/>
              </a:ext>
            </a:extLst>
          </p:cNvPr>
          <p:cNvSpPr txBox="1"/>
          <p:nvPr/>
        </p:nvSpPr>
        <p:spPr>
          <a:xfrm>
            <a:off x="9734897" y="504171"/>
            <a:ext cx="14574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>
                <a:latin typeface="Roboto" panose="02000000000000000000" pitchFamily="2" charset="0"/>
              </a:rPr>
              <a:t>3 min</a:t>
            </a:r>
          </a:p>
        </p:txBody>
      </p:sp>
      <p:sp>
        <p:nvSpPr>
          <p:cNvPr id="15" name="Rectangle 1">
            <a:extLst>
              <a:ext uri="{FF2B5EF4-FFF2-40B4-BE49-F238E27FC236}">
                <a16:creationId xmlns:a16="http://schemas.microsoft.com/office/drawing/2014/main" id="{95002EC2-CB6A-0B41-BF43-2758ED2304AB}"/>
              </a:ext>
            </a:extLst>
          </p:cNvPr>
          <p:cNvSpPr/>
          <p:nvPr/>
        </p:nvSpPr>
        <p:spPr>
          <a:xfrm>
            <a:off x="62440" y="1543247"/>
            <a:ext cx="8011623" cy="224676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r"/>
            <a:r>
              <a:rPr lang="fa-IR" sz="2000" dirty="0">
                <a:solidFill>
                  <a:srgbClr val="FF0000"/>
                </a:solidFill>
                <a:latin typeface="Calibri"/>
                <a:ea typeface="Calibri" panose="020F0502020204030204" pitchFamily="34" charset="0"/>
                <a:cs typeface="0 Zar Bold" panose="00000700000000000000" pitchFamily="2" charset="-78"/>
              </a:rPr>
              <a:t>یک خودرو شاسی‌بلند ۴×۴ با سرعت ۵۵ کیلومتر در ساعت از جاده منحرف می‌شه و مستقیم می‌ره داخل جمعیتی که کنار خیابان منتظر اتوبوس بودن.</a:t>
            </a:r>
          </a:p>
          <a:p>
            <a:pPr algn="r"/>
            <a:r>
              <a:rPr lang="fa-IR" sz="2000" dirty="0">
                <a:solidFill>
                  <a:srgbClr val="FF0000"/>
                </a:solidFill>
                <a:latin typeface="Calibri"/>
                <a:ea typeface="Calibri" panose="020F0502020204030204" pitchFamily="34" charset="0"/>
                <a:cs typeface="0 Zar Bold" panose="00000700000000000000" pitchFamily="2" charset="-78"/>
              </a:rPr>
              <a:t>بیماران شدیداً آسیب‌دیده (با آسیب‌های واضح و خطرناک) زیر ماشین گیر افتادن و به‌خاطر گیر بودن زیر خودرو، دسترسی بهشون و شروع مراقبت تروما تأخیر داره (هنوز نرسیدن به بیمارستان)</a:t>
            </a:r>
          </a:p>
          <a:p>
            <a:pPr algn="r"/>
            <a:r>
              <a:rPr lang="fa-IR" sz="2000" dirty="0">
                <a:solidFill>
                  <a:srgbClr val="FF0000"/>
                </a:solidFill>
                <a:latin typeface="Calibri"/>
                <a:ea typeface="Calibri" panose="020F0502020204030204" pitchFamily="34" charset="0"/>
                <a:cs typeface="0 Zar Bold" panose="00000700000000000000" pitchFamily="2" charset="-78"/>
              </a:rPr>
              <a:t>در همین حین، تعدادی بیمار راه‌رونده (که آسیب سبک‌تری دارن) توسط مردم عادی ظرف ۱۵ دقیقه اول بعد از حادثه به اورژانس بیمارستان آورده شدن.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36F1D655-7A65-529E-4793-4F82A471C40B}"/>
              </a:ext>
            </a:extLst>
          </p:cNvPr>
          <p:cNvSpPr/>
          <p:nvPr/>
        </p:nvSpPr>
        <p:spPr>
          <a:xfrm>
            <a:off x="3909803" y="3749373"/>
            <a:ext cx="1184463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PT" sz="180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Roboto" panose="02000000000000000000" pitchFamily="2" charset="0"/>
              </a:rPr>
              <a:t>!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E18DBE05-E645-8BDC-48C7-07FF5E80A4F5}"/>
              </a:ext>
            </a:extLst>
          </p:cNvPr>
          <p:cNvSpPr txBox="1"/>
          <p:nvPr/>
        </p:nvSpPr>
        <p:spPr>
          <a:xfrm>
            <a:off x="5094266" y="4235300"/>
            <a:ext cx="4949144" cy="21185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28600" algn="r" rtl="1">
              <a:lnSpc>
                <a:spcPct val="115000"/>
              </a:lnSpc>
              <a:spcAft>
                <a:spcPts val="1000"/>
              </a:spcAft>
              <a:buNone/>
            </a:pPr>
            <a:r>
              <a:rPr lang="fa-IR" sz="20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2  Titr" panose="00000700000000000000" pitchFamily="2" charset="-78"/>
              </a:rPr>
              <a:t>بیماران زیر را که در تریاژ اولیه سبز / راه‌رونده دسته‌بندی شده‌اند، دوباره ارزیابی و معاینه کامل کنید ( ارزیابی ثانویه)</a:t>
            </a:r>
            <a:endParaRPr lang="en-US" sz="20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2  Titr" panose="00000700000000000000" pitchFamily="2" charset="-78"/>
            </a:endParaRPr>
          </a:p>
          <a:p>
            <a:pPr marL="228600" algn="r" rtl="1">
              <a:lnSpc>
                <a:spcPct val="115000"/>
              </a:lnSpc>
              <a:spcAft>
                <a:spcPts val="1000"/>
              </a:spcAft>
              <a:buNone/>
            </a:pPr>
            <a:r>
              <a:rPr lang="fa-IR" sz="20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2  Titr" panose="00000700000000000000" pitchFamily="2" charset="-78"/>
              </a:rPr>
              <a:t>نیازها و اولویت درمانی هر بیمار را مشخص کنید </a:t>
            </a:r>
            <a:endParaRPr lang="en-US" sz="20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2  Titr" panose="00000700000000000000" pitchFamily="2" charset="-78"/>
            </a:endParaRPr>
          </a:p>
          <a:p>
            <a:pPr marL="228600" algn="r" rtl="1">
              <a:lnSpc>
                <a:spcPct val="115000"/>
              </a:lnSpc>
              <a:spcAft>
                <a:spcPts val="1000"/>
              </a:spcAft>
              <a:buNone/>
            </a:pPr>
            <a:r>
              <a:rPr lang="fa-IR" sz="20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2  Titr" panose="00000700000000000000" pitchFamily="2" charset="-78"/>
              </a:rPr>
              <a:t>استراتژی درمان در منطقه سبز را در نظر بگیرید </a:t>
            </a:r>
            <a:endParaRPr lang="en-US" sz="20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2  Titr" panose="00000700000000000000" pitchFamily="2" charset="-78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ED1118B-6AF2-514B-11F0-9D7E9AA901EA}"/>
              </a:ext>
            </a:extLst>
          </p:cNvPr>
          <p:cNvSpPr/>
          <p:nvPr/>
        </p:nvSpPr>
        <p:spPr>
          <a:xfrm>
            <a:off x="10383068" y="4859354"/>
            <a:ext cx="1341581" cy="1341581"/>
          </a:xfrm>
          <a:prstGeom prst="ellipse">
            <a:avLst/>
          </a:prstGeom>
          <a:solidFill>
            <a:srgbClr val="0175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dirty="0"/>
              <a:t>STEP 2 TRIAGE</a:t>
            </a:r>
          </a:p>
        </p:txBody>
      </p:sp>
    </p:spTree>
    <p:extLst>
      <p:ext uri="{BB962C8B-B14F-4D97-AF65-F5344CB8AC3E}">
        <p14:creationId xmlns:p14="http://schemas.microsoft.com/office/powerpoint/2010/main" val="38081158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 descr="Uma imagem com pessoa, exterior&#10;&#10;Descrição gerada automaticamente">
            <a:extLst>
              <a:ext uri="{FF2B5EF4-FFF2-40B4-BE49-F238E27FC236}">
                <a16:creationId xmlns:a16="http://schemas.microsoft.com/office/drawing/2014/main" id="{C6F08CAE-A098-A949-A155-C18AC31DC8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6" t="-3468" r="22706" b="3468"/>
          <a:stretch/>
        </p:blipFill>
        <p:spPr>
          <a:xfrm>
            <a:off x="4305043" y="3669230"/>
            <a:ext cx="1620000" cy="1620000"/>
          </a:xfrm>
          <a:prstGeom prst="ellipse">
            <a:avLst/>
          </a:prstGeom>
        </p:spPr>
      </p:pic>
      <p:pic>
        <p:nvPicPr>
          <p:cNvPr id="42" name="Picture 9" descr="A picture containing outdoor, sky, person, child&#10;&#10;Description automatically generated">
            <a:extLst>
              <a:ext uri="{FF2B5EF4-FFF2-40B4-BE49-F238E27FC236}">
                <a16:creationId xmlns:a16="http://schemas.microsoft.com/office/drawing/2014/main" id="{B5F4B7B0-469D-514E-9896-3519AEB8FD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50" t="356" r="26443" b="73113"/>
          <a:stretch/>
        </p:blipFill>
        <p:spPr>
          <a:xfrm>
            <a:off x="298319" y="3629053"/>
            <a:ext cx="1620000" cy="1620000"/>
          </a:xfrm>
          <a:prstGeom prst="ellipse">
            <a:avLst/>
          </a:prstGeom>
        </p:spPr>
      </p:pic>
      <p:pic>
        <p:nvPicPr>
          <p:cNvPr id="4" name="Imagem 3" descr="Uma imagem com céu, pessoa, homem, exterior&#10;&#10;Descrição gerada automaticamente">
            <a:extLst>
              <a:ext uri="{FF2B5EF4-FFF2-40B4-BE49-F238E27FC236}">
                <a16:creationId xmlns:a16="http://schemas.microsoft.com/office/drawing/2014/main" id="{8E8BF061-D04C-E449-833D-3BFF7AA917B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3" t="12927" r="23391" b="27209"/>
          <a:stretch/>
        </p:blipFill>
        <p:spPr>
          <a:xfrm>
            <a:off x="4334235" y="371376"/>
            <a:ext cx="1620000" cy="1620000"/>
          </a:xfrm>
          <a:prstGeom prst="ellipse">
            <a:avLst/>
          </a:prstGeom>
        </p:spPr>
      </p:pic>
      <p:pic>
        <p:nvPicPr>
          <p:cNvPr id="7" name="Imagem 6" descr="Uma imagem com pessoa, homem, em pé, tribunal&#10;&#10;Descrição gerada automaticamente">
            <a:extLst>
              <a:ext uri="{FF2B5EF4-FFF2-40B4-BE49-F238E27FC236}">
                <a16:creationId xmlns:a16="http://schemas.microsoft.com/office/drawing/2014/main" id="{15B70078-8998-0641-B782-5E59BABE647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4" t="5282" r="10356" b="41528"/>
          <a:stretch/>
        </p:blipFill>
        <p:spPr>
          <a:xfrm>
            <a:off x="311238" y="342363"/>
            <a:ext cx="1620000" cy="1620000"/>
          </a:xfrm>
          <a:prstGeom prst="ellipse">
            <a:avLst/>
          </a:prstGeom>
        </p:spPr>
      </p:pic>
      <p:pic>
        <p:nvPicPr>
          <p:cNvPr id="30" name="Picture 26" descr="A picture containing grass, outdoor, green, person&#10;&#10;Description automatically generated">
            <a:extLst>
              <a:ext uri="{FF2B5EF4-FFF2-40B4-BE49-F238E27FC236}">
                <a16:creationId xmlns:a16="http://schemas.microsoft.com/office/drawing/2014/main" id="{F22D6FB2-F2C3-8F41-889A-C9B809B198E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0" t="7817" r="20710" b="53138"/>
          <a:stretch/>
        </p:blipFill>
        <p:spPr>
          <a:xfrm>
            <a:off x="8349198" y="371376"/>
            <a:ext cx="1620000" cy="1620000"/>
          </a:xfrm>
          <a:prstGeom prst="ellipse">
            <a:avLst/>
          </a:prstGeom>
        </p:spPr>
      </p:pic>
      <p:pic>
        <p:nvPicPr>
          <p:cNvPr id="31" name="Picture 28">
            <a:extLst>
              <a:ext uri="{FF2B5EF4-FFF2-40B4-BE49-F238E27FC236}">
                <a16:creationId xmlns:a16="http://schemas.microsoft.com/office/drawing/2014/main" id="{370CC7C3-BC89-EF4B-989C-1E344799BC2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14" t="16135" r="28445" b="47180"/>
          <a:stretch/>
        </p:blipFill>
        <p:spPr>
          <a:xfrm>
            <a:off x="8303466" y="3650740"/>
            <a:ext cx="1620000" cy="1620000"/>
          </a:xfrm>
          <a:prstGeom prst="ellipse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9AFD7CB-39F6-442E-A9A9-6D70A2541816}"/>
              </a:ext>
            </a:extLst>
          </p:cNvPr>
          <p:cNvSpPr/>
          <p:nvPr/>
        </p:nvSpPr>
        <p:spPr>
          <a:xfrm>
            <a:off x="299351" y="1993375"/>
            <a:ext cx="3600000" cy="1285577"/>
          </a:xfrm>
          <a:prstGeom prst="foldedCorner">
            <a:avLst/>
          </a:prstGeom>
          <a:solidFill>
            <a:schemeClr val="accent5"/>
          </a:solidFill>
          <a:ln w="19050">
            <a:noFill/>
          </a:ln>
        </p:spPr>
        <p:txBody>
          <a:bodyPr wrap="square" lIns="91440" tIns="45720" rIns="91440" bIns="45720" numCol="1" anchor="t">
            <a:noAutofit/>
          </a:bodyPr>
          <a:lstStyle/>
          <a:p>
            <a:pPr lvl="0" algn="r" rtl="1"/>
            <a:r>
              <a:rPr lang="fa-IR" sz="1600" b="1" dirty="0">
                <a:latin typeface="Arial"/>
                <a:ea typeface="Calibri" panose="020F0502020204030204" pitchFamily="34" charset="0"/>
                <a:cs typeface="2  Zar" panose="00000400000000000000" pitchFamily="2" charset="-78"/>
              </a:rPr>
              <a:t>بیمار: آقای ۸۰ ساله</a:t>
            </a:r>
          </a:p>
          <a:p>
            <a:pPr lvl="0" algn="r" rtl="1"/>
            <a:r>
              <a:rPr lang="fa-IR" sz="1600" b="1" dirty="0">
                <a:latin typeface="Arial"/>
                <a:ea typeface="Calibri" panose="020F0502020204030204" pitchFamily="34" charset="0"/>
                <a:cs typeface="2  Zar" panose="00000400000000000000" pitchFamily="2" charset="-78"/>
              </a:rPr>
              <a:t>درد شدید در قفسه سینه که به گردن می‌زند</a:t>
            </a:r>
          </a:p>
          <a:p>
            <a:pPr lvl="0" algn="r" rtl="1"/>
            <a:r>
              <a:rPr lang="fa-IR" sz="1600" b="1" dirty="0">
                <a:latin typeface="Arial"/>
                <a:ea typeface="Calibri" panose="020F0502020204030204" pitchFamily="34" charset="0"/>
                <a:cs typeface="2  Zar" panose="00000400000000000000" pitchFamily="2" charset="-78"/>
              </a:rPr>
              <a:t>رنگ‌پریده و عرق‌کرده (پوست سرد و خیس)</a:t>
            </a:r>
          </a:p>
          <a:p>
            <a:pPr lvl="0" algn="r" rtl="1"/>
            <a:r>
              <a:rPr lang="fa-IR" sz="1600" b="1" dirty="0">
                <a:latin typeface="Arial"/>
                <a:ea typeface="Calibri" panose="020F0502020204030204" pitchFamily="34" charset="0"/>
                <a:cs typeface="2  Zar" panose="00000400000000000000" pitchFamily="2" charset="-78"/>
              </a:rPr>
              <a:t>     هیچ زخم یا آسیب خارجی دیده نمی‌شود</a:t>
            </a:r>
            <a:endParaRPr lang="fr-FR" sz="1600" dirty="0">
              <a:latin typeface="Arial"/>
              <a:ea typeface="Calibri" panose="020F0502020204030204" pitchFamily="34" charset="0"/>
              <a:cs typeface="2  Zar" panose="00000400000000000000" pitchFamily="2" charset="-78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0FB74BC-4E7F-480A-9BA5-66F7B07A306C}"/>
              </a:ext>
            </a:extLst>
          </p:cNvPr>
          <p:cNvSpPr>
            <a:spLocks noChangeAspect="1"/>
          </p:cNvSpPr>
          <p:nvPr/>
        </p:nvSpPr>
        <p:spPr>
          <a:xfrm>
            <a:off x="1579272" y="417126"/>
            <a:ext cx="360000" cy="360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7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292F4677-8D8E-1243-B521-1976F59E822C}"/>
              </a:ext>
            </a:extLst>
          </p:cNvPr>
          <p:cNvSpPr/>
          <p:nvPr/>
        </p:nvSpPr>
        <p:spPr>
          <a:xfrm>
            <a:off x="2109777" y="464857"/>
            <a:ext cx="2073232" cy="156966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AU" sz="1600" dirty="0">
                <a:ea typeface="Calibri" panose="020F0502020204030204" pitchFamily="34" charset="0"/>
                <a:cs typeface="Times New Roman"/>
              </a:rPr>
              <a:t>HR </a:t>
            </a:r>
            <a:r>
              <a:rPr lang="en-AU" sz="1600" b="1" dirty="0">
                <a:ea typeface="Calibri" panose="020F0502020204030204" pitchFamily="34" charset="0"/>
                <a:cs typeface="Times New Roman"/>
              </a:rPr>
              <a:t>110-130 irregular</a:t>
            </a:r>
            <a:endParaRPr lang="fr-FR" sz="1600" b="1" dirty="0">
              <a:ea typeface="Calibri" panose="020F0502020204030204" pitchFamily="34" charset="0"/>
              <a:cs typeface="Times New Roman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AU" sz="1600" dirty="0">
                <a:ea typeface="Calibri" panose="020F0502020204030204" pitchFamily="34" charset="0"/>
                <a:cs typeface="Times New Roman"/>
              </a:rPr>
              <a:t>BP </a:t>
            </a:r>
            <a:r>
              <a:rPr lang="en-AU" sz="1600" b="1" dirty="0">
                <a:ea typeface="Calibri" panose="020F0502020204030204" pitchFamily="34" charset="0"/>
                <a:cs typeface="Times New Roman"/>
              </a:rPr>
              <a:t>200/115</a:t>
            </a:r>
            <a:endParaRPr lang="fr-FR" sz="1600" b="1" dirty="0">
              <a:ea typeface="Calibri" panose="020F0502020204030204" pitchFamily="34" charset="0"/>
              <a:cs typeface="Times New Roman"/>
            </a:endParaRPr>
          </a:p>
          <a:p>
            <a:pPr marL="285750" indent="-285750">
              <a:buFont typeface="Arial,Sans-Serif" panose="020B0604020202020204" pitchFamily="34" charset="0"/>
              <a:buChar char="•"/>
            </a:pPr>
            <a:r>
              <a:rPr lang="en-AU" sz="1600" dirty="0">
                <a:ea typeface="+mn-lt"/>
                <a:cs typeface="Calibri"/>
              </a:rPr>
              <a:t>O</a:t>
            </a:r>
            <a:r>
              <a:rPr lang="en-AU" sz="1600" baseline="-25000" dirty="0">
                <a:ea typeface="+mn-lt"/>
                <a:cs typeface="Calibri"/>
              </a:rPr>
              <a:t>2</a:t>
            </a:r>
            <a:r>
              <a:rPr lang="en-AU" sz="1600" dirty="0">
                <a:ea typeface="+mn-lt"/>
                <a:cs typeface="Calibri"/>
              </a:rPr>
              <a:t>Sats </a:t>
            </a:r>
            <a:r>
              <a:rPr lang="en-AU" sz="1600" b="1" dirty="0">
                <a:ea typeface="+mn-lt"/>
                <a:cs typeface="Calibri"/>
              </a:rPr>
              <a:t>93%</a:t>
            </a:r>
            <a:endParaRPr lang="fr-FR" sz="1600" b="1" dirty="0">
              <a:ea typeface="+mn-lt"/>
              <a:cs typeface="+mn-lt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AU" sz="1600" dirty="0">
                <a:ea typeface="Calibri" panose="020F0502020204030204" pitchFamily="34" charset="0"/>
                <a:cs typeface="Times New Roman"/>
              </a:rPr>
              <a:t>RR </a:t>
            </a:r>
            <a:r>
              <a:rPr lang="en-AU" sz="1600" b="1" dirty="0">
                <a:ea typeface="Calibri" panose="020F0502020204030204" pitchFamily="34" charset="0"/>
                <a:cs typeface="Times New Roman"/>
              </a:rPr>
              <a:t>22</a:t>
            </a:r>
            <a:endParaRPr lang="fr-FR" sz="1600" b="1" dirty="0">
              <a:ea typeface="Calibri" panose="020F0502020204030204" pitchFamily="34" charset="0"/>
              <a:cs typeface="Times New Roman"/>
            </a:endParaRPr>
          </a:p>
          <a:p>
            <a:pPr marL="285750" lvl="0" indent="-285750">
              <a:buFont typeface="Arial,Sans-Serif" panose="020B0604020202020204" pitchFamily="34" charset="0"/>
              <a:buChar char="•"/>
            </a:pPr>
            <a:r>
              <a:rPr lang="en-AU" sz="1600" dirty="0">
                <a:ea typeface="+mn-lt"/>
                <a:cs typeface="Calibri"/>
              </a:rPr>
              <a:t>GCS</a:t>
            </a:r>
            <a:r>
              <a:rPr lang="en-AU" sz="1600" b="1" dirty="0">
                <a:ea typeface="+mn-lt"/>
                <a:cs typeface="Calibri"/>
              </a:rPr>
              <a:t> 15</a:t>
            </a:r>
            <a:endParaRPr lang="fr-FR" sz="1600" b="1" dirty="0">
              <a:ea typeface="+mn-lt"/>
              <a:cs typeface="+mn-lt"/>
            </a:endParaRPr>
          </a:p>
        </p:txBody>
      </p:sp>
      <p:sp>
        <p:nvSpPr>
          <p:cNvPr id="29" name="Rectangle 5">
            <a:extLst>
              <a:ext uri="{FF2B5EF4-FFF2-40B4-BE49-F238E27FC236}">
                <a16:creationId xmlns:a16="http://schemas.microsoft.com/office/drawing/2014/main" id="{76EAE6B3-FFE5-414E-9116-4FAC365E79A3}"/>
              </a:ext>
            </a:extLst>
          </p:cNvPr>
          <p:cNvSpPr/>
          <p:nvPr/>
        </p:nvSpPr>
        <p:spPr>
          <a:xfrm>
            <a:off x="4314314" y="2009135"/>
            <a:ext cx="3600000" cy="1323439"/>
          </a:xfrm>
          <a:prstGeom prst="foldedCorner">
            <a:avLst/>
          </a:prstGeom>
          <a:solidFill>
            <a:schemeClr val="accent5"/>
          </a:solidFill>
          <a:ln w="19050">
            <a:noFill/>
          </a:ln>
        </p:spPr>
        <p:txBody>
          <a:bodyPr wrap="square" lIns="91440" tIns="45720" rIns="91440" bIns="45720" numCol="1" anchor="t">
            <a:noAutofit/>
          </a:bodyPr>
          <a:lstStyle/>
          <a:p>
            <a:pPr algn="r" rtl="1"/>
            <a:r>
              <a:rPr lang="fa-IR" sz="1600" b="1" dirty="0">
                <a:cs typeface="2  Zar" panose="00000400000000000000" pitchFamily="2" charset="-78"/>
              </a:rPr>
              <a:t>بیمار: آقا ۱۸ ساله وضعیت:</a:t>
            </a:r>
          </a:p>
          <a:p>
            <a:pPr algn="r" rtl="1"/>
            <a:r>
              <a:rPr lang="fa-IR" sz="1600" b="1" dirty="0">
                <a:cs typeface="2  Zar" panose="00000400000000000000" pitchFamily="2" charset="-78"/>
              </a:rPr>
              <a:t>درد تیز و شدید در قفسه سینه + تنگی نفس</a:t>
            </a:r>
          </a:p>
          <a:p>
            <a:pPr algn="r" rtl="1"/>
            <a:r>
              <a:rPr lang="fa-IR" sz="1600" b="1" dirty="0">
                <a:cs typeface="2  Zar" panose="00000400000000000000" pitchFamily="2" charset="-78"/>
              </a:rPr>
              <a:t>کبودی گسترده و سائیدگی پوست روی نیمه راست سینه</a:t>
            </a:r>
          </a:p>
          <a:p>
            <a:pPr algn="r" rtl="1"/>
            <a:r>
              <a:rPr lang="fa-IR" sz="1600" b="1" dirty="0">
                <a:cs typeface="2  Zar" panose="00000400000000000000" pitchFamily="2" charset="-78"/>
              </a:rPr>
              <a:t>    زخم باز (پارگی) در دست راست</a:t>
            </a:r>
          </a:p>
        </p:txBody>
      </p:sp>
      <p:sp>
        <p:nvSpPr>
          <p:cNvPr id="32" name="Rectangle 22">
            <a:extLst>
              <a:ext uri="{FF2B5EF4-FFF2-40B4-BE49-F238E27FC236}">
                <a16:creationId xmlns:a16="http://schemas.microsoft.com/office/drawing/2014/main" id="{311406AA-AF9B-C041-8174-E1E5F2A1ABEE}"/>
              </a:ext>
            </a:extLst>
          </p:cNvPr>
          <p:cNvSpPr>
            <a:spLocks noChangeAspect="1"/>
          </p:cNvSpPr>
          <p:nvPr/>
        </p:nvSpPr>
        <p:spPr>
          <a:xfrm>
            <a:off x="5594235" y="417126"/>
            <a:ext cx="360000" cy="360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8</a:t>
            </a:r>
          </a:p>
        </p:txBody>
      </p:sp>
      <p:sp>
        <p:nvSpPr>
          <p:cNvPr id="36" name="Retângulo 35">
            <a:extLst>
              <a:ext uri="{FF2B5EF4-FFF2-40B4-BE49-F238E27FC236}">
                <a16:creationId xmlns:a16="http://schemas.microsoft.com/office/drawing/2014/main" id="{0A72ADD3-6C74-234B-9F7E-064531E06EA5}"/>
              </a:ext>
            </a:extLst>
          </p:cNvPr>
          <p:cNvSpPr/>
          <p:nvPr/>
        </p:nvSpPr>
        <p:spPr>
          <a:xfrm>
            <a:off x="6135221" y="459877"/>
            <a:ext cx="1798258" cy="132343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600" dirty="0">
                <a:ea typeface="Calibri" panose="020F0502020204030204" pitchFamily="34" charset="0"/>
                <a:cs typeface="Times New Roman"/>
              </a:rPr>
              <a:t>HR </a:t>
            </a:r>
            <a:r>
              <a:rPr lang="en-US" sz="1600" b="1" dirty="0">
                <a:ea typeface="Calibri" panose="020F0502020204030204" pitchFamily="34" charset="0"/>
                <a:cs typeface="Times New Roman"/>
              </a:rPr>
              <a:t>126</a:t>
            </a:r>
            <a:endParaRPr lang="fr-FR" sz="1600" b="1" dirty="0">
              <a:cs typeface="Times New Roman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600" dirty="0">
                <a:ea typeface="Calibri" panose="020F0502020204030204" pitchFamily="34" charset="0"/>
                <a:cs typeface="Times New Roman"/>
              </a:rPr>
              <a:t>BP </a:t>
            </a:r>
            <a:r>
              <a:rPr lang="en-US" sz="1600" b="1" dirty="0">
                <a:ea typeface="Calibri" panose="020F0502020204030204" pitchFamily="34" charset="0"/>
                <a:cs typeface="Times New Roman"/>
              </a:rPr>
              <a:t>84/70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1600" dirty="0">
                <a:ea typeface="+mn-lt"/>
                <a:cs typeface="Arial"/>
              </a:rPr>
              <a:t> O</a:t>
            </a:r>
            <a:r>
              <a:rPr lang="en-AU" sz="1600" baseline="-25000" dirty="0">
                <a:ea typeface="+mn-lt"/>
                <a:cs typeface="Arial"/>
              </a:rPr>
              <a:t>2</a:t>
            </a:r>
            <a:r>
              <a:rPr lang="en-AU" sz="1600" dirty="0">
                <a:ea typeface="+mn-lt"/>
                <a:cs typeface="Arial"/>
              </a:rPr>
              <a:t>Sats </a:t>
            </a:r>
            <a:r>
              <a:rPr lang="en-US" sz="1600" b="1" dirty="0">
                <a:ea typeface="+mn-lt"/>
                <a:cs typeface="Calibri"/>
              </a:rPr>
              <a:t>89%</a:t>
            </a:r>
            <a:endParaRPr lang="en-US" sz="1600" b="1" dirty="0">
              <a:ea typeface="+mn-lt"/>
              <a:cs typeface="+mn-lt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600" dirty="0">
                <a:ea typeface="Calibri" panose="020F0502020204030204" pitchFamily="34" charset="0"/>
                <a:cs typeface="Times New Roman"/>
              </a:rPr>
              <a:t>RR </a:t>
            </a:r>
            <a:r>
              <a:rPr lang="en-US" sz="1600" b="1" dirty="0">
                <a:ea typeface="Calibri" panose="020F0502020204030204" pitchFamily="34" charset="0"/>
                <a:cs typeface="Times New Roman"/>
              </a:rPr>
              <a:t>27</a:t>
            </a:r>
          </a:p>
          <a:p>
            <a:pPr marL="171450" indent="-171450">
              <a:buFont typeface="Arial,Sans-Serif" panose="020B0604020202020204" pitchFamily="34" charset="0"/>
              <a:buChar char="•"/>
            </a:pPr>
            <a:r>
              <a:rPr lang="en-US" sz="1600" dirty="0">
                <a:ea typeface="+mn-lt"/>
                <a:cs typeface="Calibri"/>
              </a:rPr>
              <a:t>GCS </a:t>
            </a:r>
            <a:r>
              <a:rPr lang="en-US" sz="1600" b="1" dirty="0">
                <a:ea typeface="+mn-lt"/>
                <a:cs typeface="Calibri"/>
              </a:rPr>
              <a:t>15</a:t>
            </a:r>
            <a:endParaRPr lang="en-US" sz="1600" b="1" dirty="0">
              <a:ea typeface="+mn-lt"/>
              <a:cs typeface="+mn-lt"/>
            </a:endParaRPr>
          </a:p>
        </p:txBody>
      </p:sp>
      <p:sp>
        <p:nvSpPr>
          <p:cNvPr id="38" name="Rectangle 5">
            <a:extLst>
              <a:ext uri="{FF2B5EF4-FFF2-40B4-BE49-F238E27FC236}">
                <a16:creationId xmlns:a16="http://schemas.microsoft.com/office/drawing/2014/main" id="{52823F06-D9F8-CD49-A5DE-FC9EFA151BA9}"/>
              </a:ext>
            </a:extLst>
          </p:cNvPr>
          <p:cNvSpPr/>
          <p:nvPr/>
        </p:nvSpPr>
        <p:spPr>
          <a:xfrm>
            <a:off x="8329277" y="2002574"/>
            <a:ext cx="3600000" cy="1285577"/>
          </a:xfrm>
          <a:prstGeom prst="foldedCorner">
            <a:avLst/>
          </a:prstGeom>
          <a:solidFill>
            <a:schemeClr val="accent5"/>
          </a:solidFill>
          <a:ln w="19050">
            <a:noFill/>
          </a:ln>
        </p:spPr>
        <p:txBody>
          <a:bodyPr wrap="square" lIns="91440" tIns="45720" rIns="91440" bIns="45720" numCol="1" anchor="t">
            <a:noAutofit/>
          </a:bodyPr>
          <a:lstStyle/>
          <a:p>
            <a:pPr lvl="0" algn="r" rtl="1"/>
            <a:r>
              <a:rPr lang="fa-IR" sz="1600" b="1" dirty="0">
                <a:latin typeface="Arial"/>
                <a:ea typeface="Calibri" panose="020F0502020204030204" pitchFamily="34" charset="0"/>
                <a:cs typeface="2  Zar" panose="00000400000000000000" pitchFamily="2" charset="-78"/>
              </a:rPr>
              <a:t>بیمار: پسر ۱۴ ساله </a:t>
            </a:r>
          </a:p>
          <a:p>
            <a:pPr lvl="0" algn="r" rtl="1"/>
            <a:r>
              <a:rPr lang="fa-IR" sz="1600" b="1" dirty="0">
                <a:latin typeface="Arial"/>
                <a:ea typeface="Calibri" panose="020F0502020204030204" pitchFamily="34" charset="0"/>
                <a:cs typeface="2  Zar" panose="00000400000000000000" pitchFamily="2" charset="-78"/>
              </a:rPr>
              <a:t>زخم باز ۶ سانتی‌متری دقیقاً در جلوی آرنج چپ</a:t>
            </a:r>
          </a:p>
          <a:p>
            <a:pPr lvl="0" algn="r" rtl="1"/>
            <a:r>
              <a:rPr lang="fa-IR" sz="1600" b="1" dirty="0">
                <a:latin typeface="Arial"/>
                <a:ea typeface="Calibri" panose="020F0502020204030204" pitchFamily="34" charset="0"/>
                <a:cs typeface="2  Zar" panose="00000400000000000000" pitchFamily="2" charset="-78"/>
              </a:rPr>
              <a:t>خونریزی غیرپالسی ( فقط می‌چکد یا جریان     داره) </a:t>
            </a:r>
          </a:p>
        </p:txBody>
      </p:sp>
      <p:sp>
        <p:nvSpPr>
          <p:cNvPr id="39" name="Rectangle 22">
            <a:extLst>
              <a:ext uri="{FF2B5EF4-FFF2-40B4-BE49-F238E27FC236}">
                <a16:creationId xmlns:a16="http://schemas.microsoft.com/office/drawing/2014/main" id="{6EE74253-94F0-1040-A5F5-B11A8FD244F3}"/>
              </a:ext>
            </a:extLst>
          </p:cNvPr>
          <p:cNvSpPr>
            <a:spLocks noChangeAspect="1"/>
          </p:cNvSpPr>
          <p:nvPr/>
        </p:nvSpPr>
        <p:spPr>
          <a:xfrm>
            <a:off x="9609198" y="426325"/>
            <a:ext cx="360000" cy="360000"/>
          </a:xfrm>
          <a:prstGeom prst="ellipse">
            <a:avLst/>
          </a:prstGeom>
          <a:solidFill>
            <a:srgbClr val="279E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9</a:t>
            </a:r>
          </a:p>
        </p:txBody>
      </p:sp>
      <p:sp>
        <p:nvSpPr>
          <p:cNvPr id="40" name="Retângulo 39">
            <a:extLst>
              <a:ext uri="{FF2B5EF4-FFF2-40B4-BE49-F238E27FC236}">
                <a16:creationId xmlns:a16="http://schemas.microsoft.com/office/drawing/2014/main" id="{A4415D29-6FEC-BF44-9DEA-8B9B6DA9F4B4}"/>
              </a:ext>
            </a:extLst>
          </p:cNvPr>
          <p:cNvSpPr/>
          <p:nvPr/>
        </p:nvSpPr>
        <p:spPr>
          <a:xfrm>
            <a:off x="10141307" y="464856"/>
            <a:ext cx="1764763" cy="132343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171450" indent="-171450">
              <a:buFont typeface="Arial,Sans-Serif" panose="020B0604020202020204" pitchFamily="34" charset="0"/>
              <a:buChar char="•"/>
            </a:pPr>
            <a:r>
              <a:rPr lang="en-US" sz="1600" dirty="0">
                <a:ea typeface="+mn-lt"/>
                <a:cs typeface="Calibri"/>
              </a:rPr>
              <a:t>HR </a:t>
            </a:r>
            <a:r>
              <a:rPr lang="en-US" sz="1600" b="1" dirty="0">
                <a:ea typeface="+mn-lt"/>
                <a:cs typeface="Calibri"/>
              </a:rPr>
              <a:t>100</a:t>
            </a:r>
            <a:endParaRPr lang="en-US" sz="1600" b="1" dirty="0">
              <a:ea typeface="+mn-lt"/>
              <a:cs typeface="+mn-lt"/>
            </a:endParaRPr>
          </a:p>
          <a:p>
            <a:pPr marL="171450" indent="-171450">
              <a:buFont typeface="Arial,Sans-Serif" panose="020B0604020202020204" pitchFamily="34" charset="0"/>
              <a:buChar char="•"/>
            </a:pPr>
            <a:r>
              <a:rPr lang="en-US" sz="1600" dirty="0">
                <a:ea typeface="+mn-lt"/>
                <a:cs typeface="Calibri"/>
              </a:rPr>
              <a:t>BP </a:t>
            </a:r>
            <a:r>
              <a:rPr lang="en-US" sz="1600" b="1" dirty="0">
                <a:ea typeface="+mn-lt"/>
                <a:cs typeface="Calibri"/>
              </a:rPr>
              <a:t>130/61</a:t>
            </a:r>
          </a:p>
          <a:p>
            <a:pPr marL="171450" indent="-171450">
              <a:buFont typeface="Arial,Sans-Serif" panose="020B0604020202020204" pitchFamily="34" charset="0"/>
              <a:buChar char="•"/>
            </a:pPr>
            <a:r>
              <a:rPr lang="en-AU" sz="1600" dirty="0">
                <a:ea typeface="+mn-lt"/>
                <a:cs typeface="Arial"/>
              </a:rPr>
              <a:t>O</a:t>
            </a:r>
            <a:r>
              <a:rPr lang="en-AU" sz="1600" baseline="-25000" dirty="0">
                <a:ea typeface="+mn-lt"/>
                <a:cs typeface="Arial"/>
              </a:rPr>
              <a:t>2</a:t>
            </a:r>
            <a:r>
              <a:rPr lang="en-AU" sz="1600" dirty="0">
                <a:ea typeface="+mn-lt"/>
                <a:cs typeface="Arial"/>
              </a:rPr>
              <a:t>Sats </a:t>
            </a:r>
            <a:r>
              <a:rPr lang="en-US" sz="1600" dirty="0">
                <a:ea typeface="+mn-lt"/>
                <a:cs typeface="Calibri"/>
              </a:rPr>
              <a:t> </a:t>
            </a:r>
            <a:r>
              <a:rPr lang="en-US" sz="1600" b="1" dirty="0">
                <a:ea typeface="+mn-lt"/>
                <a:cs typeface="Calibri"/>
              </a:rPr>
              <a:t>97%</a:t>
            </a:r>
            <a:endParaRPr lang="en-AU" sz="1600" b="1" dirty="0">
              <a:ea typeface="+mn-lt"/>
              <a:cs typeface="Calibri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600" dirty="0">
                <a:ea typeface="Calibri" panose="020F0502020204030204" pitchFamily="34" charset="0"/>
                <a:cs typeface="Times New Roman"/>
              </a:rPr>
              <a:t>RR</a:t>
            </a:r>
            <a:r>
              <a:rPr lang="en-US" sz="1600" b="1" dirty="0">
                <a:ea typeface="Calibri" panose="020F0502020204030204" pitchFamily="34" charset="0"/>
                <a:cs typeface="Times New Roman"/>
              </a:rPr>
              <a:t> 21</a:t>
            </a:r>
            <a:endParaRPr lang="fr-FR" sz="16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buFont typeface="Arial,Sans-Serif" panose="020B0604020202020204" pitchFamily="34" charset="0"/>
              <a:buChar char="•"/>
            </a:pPr>
            <a:r>
              <a:rPr lang="en-US" sz="1600" dirty="0">
                <a:ea typeface="+mn-lt"/>
                <a:cs typeface="Calibri"/>
              </a:rPr>
              <a:t>GCS </a:t>
            </a:r>
            <a:r>
              <a:rPr lang="en-US" sz="1600" b="1" dirty="0">
                <a:ea typeface="+mn-lt"/>
                <a:cs typeface="Calibri"/>
              </a:rPr>
              <a:t>15</a:t>
            </a:r>
            <a:endParaRPr lang="en-US" sz="1600" b="1" dirty="0">
              <a:ea typeface="+mn-lt"/>
              <a:cs typeface="+mn-lt"/>
            </a:endParaRPr>
          </a:p>
        </p:txBody>
      </p:sp>
      <p:sp>
        <p:nvSpPr>
          <p:cNvPr id="41" name="Rectangle 5">
            <a:extLst>
              <a:ext uri="{FF2B5EF4-FFF2-40B4-BE49-F238E27FC236}">
                <a16:creationId xmlns:a16="http://schemas.microsoft.com/office/drawing/2014/main" id="{815CFDD8-86EF-134E-A73F-8968B16C4D23}"/>
              </a:ext>
            </a:extLst>
          </p:cNvPr>
          <p:cNvSpPr/>
          <p:nvPr/>
        </p:nvSpPr>
        <p:spPr>
          <a:xfrm>
            <a:off x="299351" y="5280978"/>
            <a:ext cx="3600000" cy="1383058"/>
          </a:xfrm>
          <a:prstGeom prst="foldedCorner">
            <a:avLst/>
          </a:prstGeom>
          <a:solidFill>
            <a:schemeClr val="accent5"/>
          </a:solidFill>
          <a:ln w="19050">
            <a:noFill/>
          </a:ln>
        </p:spPr>
        <p:txBody>
          <a:bodyPr wrap="square" lIns="91440" tIns="45720" rIns="91440" bIns="45720" numCol="1" anchor="t">
            <a:noAutofit/>
          </a:bodyPr>
          <a:lstStyle/>
          <a:p>
            <a:pPr algn="r" rtl="1"/>
            <a:r>
              <a:rPr lang="fa-IR" sz="1600" b="1" dirty="0">
                <a:cs typeface="2  Zar" panose="00000400000000000000" pitchFamily="2" charset="-78"/>
              </a:rPr>
              <a:t>بیمار: پسر ۶ ساله </a:t>
            </a:r>
            <a:endParaRPr lang="en-US" sz="1600" b="1" dirty="0">
              <a:cs typeface="2  Zar" panose="00000400000000000000" pitchFamily="2" charset="-78"/>
            </a:endParaRPr>
          </a:p>
          <a:p>
            <a:pPr algn="r" rtl="1"/>
            <a:r>
              <a:rPr lang="fa-IR" sz="1600" b="1" dirty="0">
                <a:cs typeface="2  Zar" panose="00000400000000000000" pitchFamily="2" charset="-78"/>
              </a:rPr>
              <a:t>کبودی کوچک + سائیدگی پوست در ناحیه گیجگاهی راست (کنار سر)</a:t>
            </a:r>
            <a:endParaRPr lang="en-US" sz="1600" b="1" dirty="0">
              <a:cs typeface="2  Zar" panose="00000400000000000000" pitchFamily="2" charset="-78"/>
            </a:endParaRPr>
          </a:p>
          <a:p>
            <a:pPr algn="r" rtl="1"/>
            <a:r>
              <a:rPr lang="fa-IR" sz="1600" b="1" dirty="0">
                <a:cs typeface="2  Zar" panose="00000400000000000000" pitchFamily="2" charset="-78"/>
              </a:rPr>
              <a:t>مادر می‌گوید بیهوش نشده . گریه شدید و غیرقابل آرام شدن </a:t>
            </a:r>
            <a:r>
              <a:rPr lang="en-US" sz="1600" b="1" dirty="0">
                <a:cs typeface="2  Zar" panose="00000400000000000000" pitchFamily="2" charset="-78"/>
              </a:rPr>
              <a:t> + </a:t>
            </a:r>
            <a:r>
              <a:rPr lang="fa-IR" sz="1600" b="1" dirty="0">
                <a:cs typeface="2  Zar" panose="00000400000000000000" pitchFamily="2" charset="-78"/>
              </a:rPr>
              <a:t>یک بار استفراغ کرده</a:t>
            </a:r>
            <a:endParaRPr lang="en-US" sz="1600" b="1" dirty="0">
              <a:cs typeface="2  Zar" panose="00000400000000000000" pitchFamily="2" charset="-78"/>
            </a:endParaRPr>
          </a:p>
        </p:txBody>
      </p:sp>
      <p:sp>
        <p:nvSpPr>
          <p:cNvPr id="45" name="Rectangle 22">
            <a:extLst>
              <a:ext uri="{FF2B5EF4-FFF2-40B4-BE49-F238E27FC236}">
                <a16:creationId xmlns:a16="http://schemas.microsoft.com/office/drawing/2014/main" id="{B37AE1C5-F343-5548-92CD-7752DDD06240}"/>
              </a:ext>
            </a:extLst>
          </p:cNvPr>
          <p:cNvSpPr>
            <a:spLocks noChangeAspect="1"/>
          </p:cNvSpPr>
          <p:nvPr/>
        </p:nvSpPr>
        <p:spPr>
          <a:xfrm>
            <a:off x="1579272" y="3718584"/>
            <a:ext cx="360000" cy="360000"/>
          </a:xfrm>
          <a:prstGeom prst="ellipse">
            <a:avLst/>
          </a:prstGeom>
          <a:solidFill>
            <a:srgbClr val="279E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/>
              <a:t>10</a:t>
            </a:r>
          </a:p>
        </p:txBody>
      </p:sp>
      <p:sp>
        <p:nvSpPr>
          <p:cNvPr id="46" name="Retângulo 45">
            <a:extLst>
              <a:ext uri="{FF2B5EF4-FFF2-40B4-BE49-F238E27FC236}">
                <a16:creationId xmlns:a16="http://schemas.microsoft.com/office/drawing/2014/main" id="{C37AAF9A-1217-214D-906B-42797C2BA320}"/>
              </a:ext>
            </a:extLst>
          </p:cNvPr>
          <p:cNvSpPr/>
          <p:nvPr/>
        </p:nvSpPr>
        <p:spPr>
          <a:xfrm>
            <a:off x="2098090" y="3694695"/>
            <a:ext cx="2039877" cy="156966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AU" sz="1600" dirty="0">
                <a:ea typeface="Calibri" panose="020F0502020204030204" pitchFamily="34" charset="0"/>
                <a:cs typeface="Times New Roman"/>
              </a:rPr>
              <a:t>HR </a:t>
            </a:r>
            <a:r>
              <a:rPr lang="en-AU" sz="1600" b="1" dirty="0">
                <a:ea typeface="Calibri" panose="020F0502020204030204" pitchFamily="34" charset="0"/>
                <a:cs typeface="Times New Roman"/>
              </a:rPr>
              <a:t>118</a:t>
            </a:r>
            <a:endParaRPr lang="fr-FR" sz="1600" b="1" dirty="0">
              <a:ea typeface="Calibri" panose="020F0502020204030204" pitchFamily="34" charset="0"/>
              <a:cs typeface="Times New Roman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AU" sz="1600" dirty="0">
                <a:ea typeface="Calibri" panose="020F0502020204030204" pitchFamily="34" charset="0"/>
                <a:cs typeface="Times New Roman"/>
              </a:rPr>
              <a:t>SBP </a:t>
            </a:r>
            <a:r>
              <a:rPr lang="en-AU" sz="1600" b="1" dirty="0">
                <a:ea typeface="Calibri" panose="020F0502020204030204" pitchFamily="34" charset="0"/>
                <a:cs typeface="Times New Roman"/>
              </a:rPr>
              <a:t>100 </a:t>
            </a:r>
            <a:r>
              <a:rPr lang="en-AU" sz="1600" dirty="0">
                <a:ea typeface="Calibri" panose="020F0502020204030204" pitchFamily="34" charset="0"/>
                <a:cs typeface="Times New Roman"/>
              </a:rPr>
              <a:t>(difficult to assess)</a:t>
            </a:r>
            <a:endParaRPr lang="fr-FR" sz="1600" dirty="0">
              <a:ea typeface="Calibri" panose="020F0502020204030204" pitchFamily="34" charset="0"/>
              <a:cs typeface="Times New Roman"/>
            </a:endParaRPr>
          </a:p>
          <a:p>
            <a:pPr marL="285750" indent="-285750">
              <a:buFont typeface="Arial,Sans-Serif" panose="020B0604020202020204" pitchFamily="34" charset="0"/>
              <a:buChar char="•"/>
            </a:pPr>
            <a:r>
              <a:rPr lang="en-AU" sz="1600" dirty="0">
                <a:ea typeface="+mn-lt"/>
                <a:cs typeface="Calibri"/>
              </a:rPr>
              <a:t>O</a:t>
            </a:r>
            <a:r>
              <a:rPr lang="en-AU" sz="1600" baseline="-25000" dirty="0">
                <a:ea typeface="+mn-lt"/>
                <a:cs typeface="Calibri"/>
              </a:rPr>
              <a:t>2 </a:t>
            </a:r>
            <a:r>
              <a:rPr lang="en-AU" sz="1600" dirty="0">
                <a:ea typeface="+mn-lt"/>
                <a:cs typeface="Calibri"/>
              </a:rPr>
              <a:t>sat </a:t>
            </a:r>
            <a:r>
              <a:rPr lang="en-AU" sz="1600" b="1" dirty="0">
                <a:ea typeface="+mn-lt"/>
                <a:cs typeface="Calibri"/>
              </a:rPr>
              <a:t>99%</a:t>
            </a:r>
            <a:r>
              <a:rPr lang="en-AU" sz="1600" dirty="0">
                <a:ea typeface="+mn-lt"/>
                <a:cs typeface="Calibri"/>
              </a:rPr>
              <a:t> </a:t>
            </a:r>
            <a:endParaRPr lang="fr-FR" sz="1600" dirty="0">
              <a:ea typeface="+mn-lt"/>
              <a:cs typeface="+mn-lt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AU" sz="1600" dirty="0">
                <a:ea typeface="Calibri" panose="020F0502020204030204" pitchFamily="34" charset="0"/>
                <a:cs typeface="Times New Roman"/>
              </a:rPr>
              <a:t>RR </a:t>
            </a:r>
            <a:r>
              <a:rPr lang="en-AU" sz="1600" b="1" dirty="0">
                <a:ea typeface="Calibri" panose="020F0502020204030204" pitchFamily="34" charset="0"/>
                <a:cs typeface="Times New Roman"/>
              </a:rPr>
              <a:t>24</a:t>
            </a:r>
            <a:endParaRPr lang="fr-FR" sz="1600" b="1" dirty="0">
              <a:ea typeface="Calibri" panose="020F0502020204030204" pitchFamily="34" charset="0"/>
              <a:cs typeface="Times New Roman"/>
            </a:endParaRPr>
          </a:p>
          <a:p>
            <a:pPr marL="285750" lvl="0" indent="-285750">
              <a:buFont typeface="Arial,Sans-Serif" panose="020B0604020202020204" pitchFamily="34" charset="0"/>
              <a:buChar char="•"/>
            </a:pPr>
            <a:r>
              <a:rPr lang="en-AU" sz="1600" dirty="0">
                <a:ea typeface="+mn-lt"/>
                <a:cs typeface="Calibri"/>
              </a:rPr>
              <a:t>GCS </a:t>
            </a:r>
            <a:r>
              <a:rPr lang="en-AU" sz="1600" b="1" dirty="0">
                <a:ea typeface="+mn-lt"/>
                <a:cs typeface="Calibri"/>
              </a:rPr>
              <a:t>?</a:t>
            </a:r>
            <a:endParaRPr lang="fr-FR" sz="1600" b="1" dirty="0">
              <a:ea typeface="+mn-lt"/>
              <a:cs typeface="+mn-lt"/>
            </a:endParaRPr>
          </a:p>
        </p:txBody>
      </p:sp>
      <p:sp>
        <p:nvSpPr>
          <p:cNvPr id="47" name="Rectangle 5">
            <a:extLst>
              <a:ext uri="{FF2B5EF4-FFF2-40B4-BE49-F238E27FC236}">
                <a16:creationId xmlns:a16="http://schemas.microsoft.com/office/drawing/2014/main" id="{6045384B-0C30-9C41-9D53-404C0C1AD91C}"/>
              </a:ext>
            </a:extLst>
          </p:cNvPr>
          <p:cNvSpPr/>
          <p:nvPr/>
        </p:nvSpPr>
        <p:spPr>
          <a:xfrm>
            <a:off x="4314314" y="5296738"/>
            <a:ext cx="3600000" cy="1367298"/>
          </a:xfrm>
          <a:prstGeom prst="foldedCorner">
            <a:avLst/>
          </a:prstGeom>
          <a:solidFill>
            <a:schemeClr val="accent5"/>
          </a:solidFill>
          <a:ln w="19050">
            <a:noFill/>
          </a:ln>
        </p:spPr>
        <p:txBody>
          <a:bodyPr wrap="square" numCol="1">
            <a:noAutofit/>
          </a:bodyPr>
          <a:lstStyle/>
          <a:p>
            <a:pPr algn="r" rtl="1"/>
            <a:r>
              <a:rPr lang="fa-IR" sz="1600" dirty="0">
                <a:cs typeface="0 Zar Bold" panose="00000700000000000000" pitchFamily="2" charset="-78"/>
              </a:rPr>
              <a:t>بیمار: خانم ۴۰ ساله وضعیت:</a:t>
            </a:r>
          </a:p>
          <a:p>
            <a:pPr algn="r" rtl="1"/>
            <a:r>
              <a:rPr lang="fa-IR" sz="1600" dirty="0">
                <a:cs typeface="0 Zar Bold" panose="00000700000000000000" pitchFamily="2" charset="-78"/>
              </a:rPr>
              <a:t>حال عمومی خوب و راحت است (درد شدید ندارد، رنگ‌پریده نیست)</a:t>
            </a:r>
          </a:p>
          <a:p>
            <a:pPr algn="r" rtl="1"/>
            <a:r>
              <a:rPr lang="fa-IR" sz="1600" dirty="0">
                <a:cs typeface="0 Zar Bold" panose="00000700000000000000" pitchFamily="2" charset="-78"/>
              </a:rPr>
              <a:t>تغییر شکل بسته در مچ دست راست (مچ کج و بدشکل شده ولی پوست سالم است)</a:t>
            </a:r>
          </a:p>
        </p:txBody>
      </p:sp>
      <p:sp>
        <p:nvSpPr>
          <p:cNvPr id="48" name="Rectangle 22">
            <a:extLst>
              <a:ext uri="{FF2B5EF4-FFF2-40B4-BE49-F238E27FC236}">
                <a16:creationId xmlns:a16="http://schemas.microsoft.com/office/drawing/2014/main" id="{16EFCBEC-1843-194C-B8E5-613F86027BC2}"/>
              </a:ext>
            </a:extLst>
          </p:cNvPr>
          <p:cNvSpPr>
            <a:spLocks noChangeAspect="1"/>
          </p:cNvSpPr>
          <p:nvPr/>
        </p:nvSpPr>
        <p:spPr>
          <a:xfrm>
            <a:off x="5594235" y="3734344"/>
            <a:ext cx="360000" cy="360000"/>
          </a:xfrm>
          <a:prstGeom prst="ellipse">
            <a:avLst/>
          </a:prstGeom>
          <a:solidFill>
            <a:srgbClr val="279E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/>
              <a:t>11</a:t>
            </a:r>
          </a:p>
        </p:txBody>
      </p:sp>
      <p:sp>
        <p:nvSpPr>
          <p:cNvPr id="49" name="Retângulo 48">
            <a:extLst>
              <a:ext uri="{FF2B5EF4-FFF2-40B4-BE49-F238E27FC236}">
                <a16:creationId xmlns:a16="http://schemas.microsoft.com/office/drawing/2014/main" id="{AC083A9A-77E2-D545-A300-F504C7E984BA}"/>
              </a:ext>
            </a:extLst>
          </p:cNvPr>
          <p:cNvSpPr/>
          <p:nvPr/>
        </p:nvSpPr>
        <p:spPr>
          <a:xfrm>
            <a:off x="6130045" y="3715282"/>
            <a:ext cx="1722895" cy="132343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600" dirty="0">
                <a:ea typeface="Calibri" panose="020F0502020204030204" pitchFamily="34" charset="0"/>
                <a:cs typeface="Times New Roman"/>
              </a:rPr>
              <a:t>HR </a:t>
            </a:r>
            <a:r>
              <a:rPr lang="en-US" sz="1600" b="1" dirty="0">
                <a:ea typeface="Calibri" panose="020F0502020204030204" pitchFamily="34" charset="0"/>
                <a:cs typeface="Times New Roman"/>
              </a:rPr>
              <a:t>80</a:t>
            </a:r>
            <a:endParaRPr lang="fr-FR" sz="1600" b="1" dirty="0">
              <a:cs typeface="Times New Roman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600" dirty="0">
                <a:ea typeface="Calibri" panose="020F0502020204030204" pitchFamily="34" charset="0"/>
                <a:cs typeface="Times New Roman"/>
              </a:rPr>
              <a:t>BP </a:t>
            </a:r>
            <a:r>
              <a:rPr lang="en-US" sz="1600" b="1" dirty="0">
                <a:ea typeface="Calibri" panose="020F0502020204030204" pitchFamily="34" charset="0"/>
                <a:cs typeface="Times New Roman"/>
              </a:rPr>
              <a:t>138/80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1600" dirty="0">
                <a:ea typeface="+mn-lt"/>
                <a:cs typeface="+mn-lt"/>
              </a:rPr>
              <a:t>  O</a:t>
            </a:r>
            <a:r>
              <a:rPr lang="en-AU" sz="1600" baseline="-25000" dirty="0">
                <a:ea typeface="+mn-lt"/>
                <a:cs typeface="+mn-lt"/>
              </a:rPr>
              <a:t>2</a:t>
            </a:r>
            <a:r>
              <a:rPr lang="en-AU" sz="1600" dirty="0">
                <a:ea typeface="+mn-lt"/>
                <a:cs typeface="+mn-lt"/>
              </a:rPr>
              <a:t>Sats </a:t>
            </a:r>
            <a:r>
              <a:rPr lang="en-US" sz="1600" b="1" dirty="0">
                <a:ea typeface="+mn-lt"/>
                <a:cs typeface="Calibri"/>
              </a:rPr>
              <a:t>97%</a:t>
            </a:r>
            <a:endParaRPr lang="en-US" sz="1600" b="1" dirty="0">
              <a:ea typeface="+mn-lt"/>
              <a:cs typeface="+mn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ea typeface="Calibri" panose="020F0502020204030204" pitchFamily="34" charset="0"/>
                <a:cs typeface="Times New Roman"/>
              </a:rPr>
              <a:t>RR </a:t>
            </a:r>
            <a:r>
              <a:rPr lang="en-US" sz="1600" b="1" dirty="0">
                <a:ea typeface="Calibri" panose="020F0502020204030204" pitchFamily="34" charset="0"/>
                <a:cs typeface="Times New Roman"/>
              </a:rPr>
              <a:t>14</a:t>
            </a:r>
          </a:p>
          <a:p>
            <a:pPr marL="171450" indent="-171450">
              <a:buFont typeface="Arial,Sans-Serif" panose="020B0604020202020204" pitchFamily="34" charset="0"/>
              <a:buChar char="•"/>
            </a:pPr>
            <a:r>
              <a:rPr lang="en-US" sz="1600" dirty="0">
                <a:ea typeface="+mn-lt"/>
                <a:cs typeface="Calibri"/>
              </a:rPr>
              <a:t>GCS </a:t>
            </a:r>
            <a:r>
              <a:rPr lang="en-US" sz="1600" b="1" dirty="0">
                <a:ea typeface="+mn-lt"/>
                <a:cs typeface="Calibri"/>
              </a:rPr>
              <a:t>15</a:t>
            </a:r>
            <a:endParaRPr lang="en-US" sz="1600" b="1" dirty="0">
              <a:ea typeface="+mn-lt"/>
              <a:cs typeface="+mn-lt"/>
            </a:endParaRPr>
          </a:p>
        </p:txBody>
      </p:sp>
      <p:sp>
        <p:nvSpPr>
          <p:cNvPr id="50" name="Rectangle 5">
            <a:extLst>
              <a:ext uri="{FF2B5EF4-FFF2-40B4-BE49-F238E27FC236}">
                <a16:creationId xmlns:a16="http://schemas.microsoft.com/office/drawing/2014/main" id="{E5427172-69C5-6E43-AD8F-4722730C0F9B}"/>
              </a:ext>
            </a:extLst>
          </p:cNvPr>
          <p:cNvSpPr/>
          <p:nvPr/>
        </p:nvSpPr>
        <p:spPr>
          <a:xfrm>
            <a:off x="8329277" y="5290177"/>
            <a:ext cx="3600000" cy="1373859"/>
          </a:xfrm>
          <a:prstGeom prst="foldedCorner">
            <a:avLst/>
          </a:prstGeom>
          <a:solidFill>
            <a:schemeClr val="accent5"/>
          </a:solidFill>
          <a:ln w="19050">
            <a:noFill/>
          </a:ln>
        </p:spPr>
        <p:txBody>
          <a:bodyPr wrap="square" lIns="91440" tIns="45720" rIns="91440" bIns="45720" numCol="1" anchor="t">
            <a:noAutofit/>
          </a:bodyPr>
          <a:lstStyle/>
          <a:p>
            <a:pPr algn="r" rtl="1"/>
            <a:r>
              <a:rPr lang="fa-IR" sz="1600" dirty="0">
                <a:cs typeface="0 Zar Bold" panose="00000700000000000000" pitchFamily="2" charset="-78"/>
              </a:rPr>
              <a:t>بیمار: خانم ۲۶ ساله وضعیت:</a:t>
            </a:r>
          </a:p>
          <a:p>
            <a:pPr algn="r" rtl="1"/>
            <a:r>
              <a:rPr lang="fa-IR" sz="1600" dirty="0">
                <a:cs typeface="0 Zar Bold" panose="00000700000000000000" pitchFamily="2" charset="-78"/>
              </a:rPr>
              <a:t>زخم باز در ساعد راست + </a:t>
            </a:r>
            <a:r>
              <a:rPr lang="fa-IR" sz="1600" b="1" dirty="0">
                <a:cs typeface="0 Zar Bold" panose="00000700000000000000" pitchFamily="2" charset="-78"/>
              </a:rPr>
              <a:t>جسم خارجی کوچک (ترکِش/شیشه/فلز) داخل زخم</a:t>
            </a:r>
            <a:endParaRPr lang="fa-IR" sz="1600" dirty="0">
              <a:cs typeface="0 Zar Bold" panose="00000700000000000000" pitchFamily="2" charset="-78"/>
            </a:endParaRPr>
          </a:p>
          <a:p>
            <a:pPr algn="r" rtl="1"/>
            <a:r>
              <a:rPr lang="fa-IR" sz="1600" dirty="0">
                <a:cs typeface="0 Zar Bold" panose="00000700000000000000" pitchFamily="2" charset="-78"/>
              </a:rPr>
              <a:t>خونریزی خارجی </a:t>
            </a:r>
            <a:r>
              <a:rPr lang="fa-IR" sz="1600" b="1" dirty="0">
                <a:cs typeface="0 Zar Bold" panose="00000700000000000000" pitchFamily="2" charset="-78"/>
              </a:rPr>
              <a:t>خیلی کم</a:t>
            </a:r>
            <a:endParaRPr lang="fa-IR" sz="1600" dirty="0">
              <a:cs typeface="0 Zar Bold" panose="00000700000000000000" pitchFamily="2" charset="-78"/>
            </a:endParaRPr>
          </a:p>
          <a:p>
            <a:pPr algn="r" rtl="1"/>
            <a:r>
              <a:rPr lang="fa-IR" sz="1600" dirty="0">
                <a:cs typeface="0 Zar Bold" panose="00000700000000000000" pitchFamily="2" charset="-78"/>
              </a:rPr>
              <a:t>سائیدگی‌های سطحی روی صورت</a:t>
            </a:r>
          </a:p>
        </p:txBody>
      </p:sp>
      <p:sp>
        <p:nvSpPr>
          <p:cNvPr id="51" name="Rectangle 22">
            <a:extLst>
              <a:ext uri="{FF2B5EF4-FFF2-40B4-BE49-F238E27FC236}">
                <a16:creationId xmlns:a16="http://schemas.microsoft.com/office/drawing/2014/main" id="{B4CC217B-3FD4-E74D-A283-7A9DA3413235}"/>
              </a:ext>
            </a:extLst>
          </p:cNvPr>
          <p:cNvSpPr>
            <a:spLocks noChangeAspect="1"/>
          </p:cNvSpPr>
          <p:nvPr/>
        </p:nvSpPr>
        <p:spPr>
          <a:xfrm>
            <a:off x="9609198" y="3727783"/>
            <a:ext cx="360000" cy="360000"/>
          </a:xfrm>
          <a:prstGeom prst="ellipse">
            <a:avLst/>
          </a:prstGeom>
          <a:solidFill>
            <a:srgbClr val="279E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/>
              <a:t>12</a:t>
            </a:r>
          </a:p>
        </p:txBody>
      </p:sp>
      <p:sp>
        <p:nvSpPr>
          <p:cNvPr id="52" name="Retângulo 51">
            <a:extLst>
              <a:ext uri="{FF2B5EF4-FFF2-40B4-BE49-F238E27FC236}">
                <a16:creationId xmlns:a16="http://schemas.microsoft.com/office/drawing/2014/main" id="{ADC26F5A-6BFC-834D-AD04-9FE6B78C6586}"/>
              </a:ext>
            </a:extLst>
          </p:cNvPr>
          <p:cNvSpPr/>
          <p:nvPr/>
        </p:nvSpPr>
        <p:spPr>
          <a:xfrm>
            <a:off x="10093910" y="3689790"/>
            <a:ext cx="1764763" cy="132343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cs typeface="Times New Roman"/>
              </a:rPr>
              <a:t>HR </a:t>
            </a:r>
            <a:r>
              <a:rPr lang="en-US" sz="1600" b="1" dirty="0">
                <a:cs typeface="Times New Roman"/>
              </a:rPr>
              <a:t>78</a:t>
            </a:r>
            <a:endParaRPr lang="fr-FR" sz="1600" b="1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cs typeface="Times New Roman"/>
              </a:rPr>
              <a:t>BP </a:t>
            </a:r>
            <a:r>
              <a:rPr lang="en-US" sz="1600" b="1" dirty="0">
                <a:cs typeface="Times New Roman"/>
              </a:rPr>
              <a:t>122/66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1600" dirty="0">
                <a:cs typeface="Arial"/>
              </a:rPr>
              <a:t>  O</a:t>
            </a:r>
            <a:r>
              <a:rPr lang="en-AU" sz="1600" baseline="-25000" dirty="0">
                <a:cs typeface="Arial"/>
              </a:rPr>
              <a:t>2</a:t>
            </a:r>
            <a:r>
              <a:rPr lang="en-AU" sz="1600" dirty="0">
                <a:cs typeface="Arial"/>
              </a:rPr>
              <a:t>Sats </a:t>
            </a:r>
            <a:r>
              <a:rPr lang="en-US" sz="1600" b="1" dirty="0">
                <a:cs typeface="Calibri"/>
              </a:rPr>
              <a:t>99%</a:t>
            </a:r>
            <a:endParaRPr lang="en-US" sz="1600" b="1" dirty="0">
              <a:ea typeface="+mn-lt"/>
              <a:cs typeface="+mn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cs typeface="Times New Roman"/>
              </a:rPr>
              <a:t>RR </a:t>
            </a:r>
            <a:r>
              <a:rPr lang="en-US" sz="1600" b="1" dirty="0">
                <a:cs typeface="Times New Roman"/>
              </a:rPr>
              <a:t>16</a:t>
            </a:r>
          </a:p>
          <a:p>
            <a:pPr marL="171450" indent="-171450">
              <a:buFont typeface="Arial,Sans-Serif" panose="020B0604020202020204" pitchFamily="34" charset="0"/>
              <a:buChar char="•"/>
            </a:pPr>
            <a:r>
              <a:rPr lang="en-US" sz="1600" dirty="0">
                <a:cs typeface="Calibri"/>
              </a:rPr>
              <a:t>GCS </a:t>
            </a:r>
            <a:r>
              <a:rPr lang="en-US" sz="1600" b="1" dirty="0">
                <a:cs typeface="Calibri"/>
              </a:rPr>
              <a:t>15</a:t>
            </a:r>
            <a:endParaRPr lang="en-US" sz="1600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56556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26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26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2600"/>
                                      </p:to>
                                    </p:animClr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2600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uiExpand="1" build="allAtOnce" animBg="1"/>
      <p:bldP spid="32" grpId="0" uiExpand="1" build="allAtOnce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B20C9E94-1112-2D44-806B-28C549A662A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306917"/>
            <a:ext cx="12192000" cy="6858000"/>
          </a:xfrm>
          <a:prstGeom prst="rect">
            <a:avLst/>
          </a:prstGeom>
        </p:spPr>
      </p:pic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E7D82E6A-DA77-5C4F-A196-C36FE86DCB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GB" b="1"/>
              <a:t>Green Zone</a:t>
            </a: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D708FD58-DBCD-9A43-95A7-8F213F51AC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2</a:t>
            </a:fld>
            <a:endParaRPr lang="en-GB" noProof="0"/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EC03B4E9-3780-A34A-9F27-2E5D46B69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>
                <a:solidFill>
                  <a:schemeClr val="accent1">
                    <a:lumMod val="75000"/>
                  </a:schemeClr>
                </a:solidFill>
              </a:rPr>
              <a:t>Checking the Agenda</a:t>
            </a:r>
          </a:p>
        </p:txBody>
      </p:sp>
      <p:sp>
        <p:nvSpPr>
          <p:cNvPr id="9" name="Marcador de Posição do Rodapé 4">
            <a:extLst>
              <a:ext uri="{FF2B5EF4-FFF2-40B4-BE49-F238E27FC236}">
                <a16:creationId xmlns:a16="http://schemas.microsoft.com/office/drawing/2014/main" id="{1C4CCEF2-93D4-384F-A571-E964D3237477}"/>
              </a:ext>
            </a:extLst>
          </p:cNvPr>
          <p:cNvSpPr txBox="1">
            <a:spLocks/>
          </p:cNvSpPr>
          <p:nvPr/>
        </p:nvSpPr>
        <p:spPr>
          <a:xfrm>
            <a:off x="181709" y="6580588"/>
            <a:ext cx="2264608" cy="180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latin typeface="Roboto" panose="02000000000000000000" pitchFamily="2" charset="0"/>
            </a:endParaRPr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71C9CCE8-CE46-2543-BCEF-350ACD4BB9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6317" y="3661538"/>
            <a:ext cx="8414257" cy="1897099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FFB84569-B44D-AD42-986A-23406A83B798}"/>
              </a:ext>
            </a:extLst>
          </p:cNvPr>
          <p:cNvSpPr txBox="1"/>
          <p:nvPr/>
        </p:nvSpPr>
        <p:spPr>
          <a:xfrm>
            <a:off x="898603" y="1782176"/>
            <a:ext cx="402508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r" rtl="1">
              <a:buClr>
                <a:srgbClr val="47D410"/>
              </a:buClr>
              <a:buFont typeface="Wingdings" panose="05000000000000000000" pitchFamily="2" charset="2"/>
              <a:buChar char="Ø"/>
            </a:pPr>
            <a:r>
              <a:rPr lang="fa-IR" sz="2800" b="1" dirty="0">
                <a:cs typeface="2  Zar" panose="00000400000000000000" pitchFamily="2" charset="-78"/>
              </a:rPr>
              <a:t>چرا مهم است</a:t>
            </a:r>
            <a:endParaRPr lang="en-US" sz="2800" b="1" dirty="0">
              <a:cs typeface="2  Zar" panose="00000400000000000000" pitchFamily="2" charset="-78"/>
            </a:endParaRPr>
          </a:p>
          <a:p>
            <a:pPr marL="285750" indent="-285750" algn="r" rtl="1">
              <a:buClr>
                <a:srgbClr val="47D410"/>
              </a:buClr>
              <a:buFont typeface="Wingdings" panose="05000000000000000000" pitchFamily="2" charset="2"/>
              <a:buChar char="Ø"/>
            </a:pPr>
            <a:r>
              <a:rPr lang="fa-IR" sz="2800" b="1" dirty="0">
                <a:cs typeface="2  Zar" panose="00000400000000000000" pitchFamily="2" charset="-78"/>
              </a:rPr>
              <a:t>کجا باید مستقر شد</a:t>
            </a:r>
            <a:endParaRPr lang="en-US" sz="2800" b="1" dirty="0">
              <a:cs typeface="2  Zar" panose="00000400000000000000" pitchFamily="2" charset="-78"/>
            </a:endParaRPr>
          </a:p>
          <a:p>
            <a:pPr marL="285750" indent="-285750" algn="r" rtl="1">
              <a:buClr>
                <a:srgbClr val="47D410"/>
              </a:buClr>
              <a:buFont typeface="Wingdings" panose="05000000000000000000" pitchFamily="2" charset="2"/>
              <a:buChar char="Ø"/>
            </a:pPr>
            <a:r>
              <a:rPr lang="fa-IR" sz="2800" b="1" dirty="0">
                <a:cs typeface="2  Zar" panose="00000400000000000000" pitchFamily="2" charset="-78"/>
              </a:rPr>
              <a:t>چه کسی باید آنجا کار کند</a:t>
            </a:r>
            <a:endParaRPr lang="en-US" sz="2800" b="1" dirty="0">
              <a:cs typeface="2  Zar" panose="00000400000000000000" pitchFamily="2" charset="-78"/>
            </a:endParaRPr>
          </a:p>
          <a:p>
            <a:pPr marL="285750" indent="-285750" algn="r" rtl="1">
              <a:buClr>
                <a:srgbClr val="47D410"/>
              </a:buClr>
              <a:buFont typeface="Wingdings" panose="05000000000000000000" pitchFamily="2" charset="2"/>
              <a:buChar char="Ø"/>
            </a:pPr>
            <a:r>
              <a:rPr lang="fa-IR" sz="2800" b="1" dirty="0">
                <a:cs typeface="2  Zar" panose="00000400000000000000" pitchFamily="2" charset="-78"/>
              </a:rPr>
              <a:t>چگونه کار کنیم</a:t>
            </a:r>
            <a:endParaRPr lang="en-US" sz="2800" b="1" dirty="0">
              <a:cs typeface="2  Zar" panose="00000400000000000000" pitchFamily="2" charset="-78"/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9B8972A9-DB3C-274A-BB1C-3461A069319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5" t="3861" r="3636" b="4360"/>
          <a:stretch/>
        </p:blipFill>
        <p:spPr>
          <a:xfrm>
            <a:off x="7628162" y="154074"/>
            <a:ext cx="3116038" cy="3116040"/>
          </a:xfrm>
          <a:prstGeom prst="rect">
            <a:avLst/>
          </a:prstGeom>
        </p:spPr>
      </p:pic>
      <p:sp>
        <p:nvSpPr>
          <p:cNvPr id="13" name="Retângulo de Cantos Cortados No Mesmo Lado 12">
            <a:extLst>
              <a:ext uri="{FF2B5EF4-FFF2-40B4-BE49-F238E27FC236}">
                <a16:creationId xmlns:a16="http://schemas.microsoft.com/office/drawing/2014/main" id="{2132CB2C-B25F-464D-BC55-AA54690C770D}"/>
              </a:ext>
            </a:extLst>
          </p:cNvPr>
          <p:cNvSpPr/>
          <p:nvPr/>
        </p:nvSpPr>
        <p:spPr>
          <a:xfrm>
            <a:off x="9681366" y="1765858"/>
            <a:ext cx="1880032" cy="1540556"/>
          </a:xfrm>
          <a:prstGeom prst="snip2SameRect">
            <a:avLst/>
          </a:prstGeom>
          <a:solidFill>
            <a:srgbClr val="00B050"/>
          </a:solidFill>
          <a:scene3d>
            <a:camera prst="isometricOffAxis2Left">
              <a:rot lat="890651" lon="2178552" rev="107256"/>
            </a:camera>
            <a:lightRig rig="threePt" dir="t"/>
          </a:scene3d>
          <a:sp3d extrusionH="2540000">
            <a:extrusionClr>
              <a:srgbClr val="92D050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Roboto" panose="02000000000000000000" pitchFamily="2" charset="0"/>
            </a:endParaRP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8F80DC8F-E547-AC4F-B298-264C41AD7372}"/>
              </a:ext>
            </a:extLst>
          </p:cNvPr>
          <p:cNvSpPr/>
          <p:nvPr/>
        </p:nvSpPr>
        <p:spPr>
          <a:xfrm>
            <a:off x="10244672" y="2277291"/>
            <a:ext cx="554618" cy="99282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scene3d>
            <a:camera prst="orthographicFront">
              <a:rot lat="840000" lon="2160000" rev="6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10047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1">
            <a:extLst>
              <a:ext uri="{FF2B5EF4-FFF2-40B4-BE49-F238E27FC236}">
                <a16:creationId xmlns:a16="http://schemas.microsoft.com/office/drawing/2014/main" id="{6000D453-A3E3-834A-A9F7-079A18B8AF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4767" y="1606195"/>
            <a:ext cx="3079301" cy="2052867"/>
          </a:xfrm>
          <a:prstGeom prst="rect">
            <a:avLst/>
          </a:prstGeom>
        </p:spPr>
      </p:pic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812D72F-C0CA-44B7-8524-6C909FDFA6A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20</a:t>
            </a:fld>
            <a:endParaRPr lang="en-GB" noProof="0"/>
          </a:p>
        </p:txBody>
      </p:sp>
      <p:sp>
        <p:nvSpPr>
          <p:cNvPr id="9" name="Titre 7">
            <a:extLst>
              <a:ext uri="{FF2B5EF4-FFF2-40B4-BE49-F238E27FC236}">
                <a16:creationId xmlns:a16="http://schemas.microsoft.com/office/drawing/2014/main" id="{E167E530-F74A-7A48-8AE8-6F04634C8668}"/>
              </a:ext>
            </a:extLst>
          </p:cNvPr>
          <p:cNvSpPr txBox="1">
            <a:spLocks/>
          </p:cNvSpPr>
          <p:nvPr/>
        </p:nvSpPr>
        <p:spPr bwMode="invGray">
          <a:xfrm>
            <a:off x="342296" y="305281"/>
            <a:ext cx="9202620" cy="720000"/>
          </a:xfrm>
          <a:prstGeom prst="rect">
            <a:avLst/>
          </a:prstGeom>
        </p:spPr>
        <p:txBody>
          <a:bodyPr vert="horz" lIns="18000" tIns="0" rIns="36000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</a:rPr>
              <a:t>Green Zone – Scenario 3 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B8EDE1EF-9DF0-AA4A-97CB-15C428A02E72}"/>
              </a:ext>
            </a:extLst>
          </p:cNvPr>
          <p:cNvSpPr/>
          <p:nvPr/>
        </p:nvSpPr>
        <p:spPr>
          <a:xfrm>
            <a:off x="-262589" y="4303371"/>
            <a:ext cx="3666317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GB" sz="54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Roboto" panose="02000000000000000000" pitchFamily="2" charset="0"/>
              </a:rPr>
              <a:t>Group Exercise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38ABFFCD-51B5-BE45-B2F3-C63E74E547E6}"/>
              </a:ext>
            </a:extLst>
          </p:cNvPr>
          <p:cNvSpPr txBox="1"/>
          <p:nvPr/>
        </p:nvSpPr>
        <p:spPr>
          <a:xfrm>
            <a:off x="8911926" y="4875722"/>
            <a:ext cx="21419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>
                <a:solidFill>
                  <a:schemeClr val="bg1"/>
                </a:solidFill>
                <a:latin typeface="Roboto" panose="02000000000000000000" pitchFamily="2" charset="0"/>
              </a:rPr>
              <a:t>Bed side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0A0C2D8A-2491-384D-8FAD-92DA4D14A4C9}"/>
              </a:ext>
            </a:extLst>
          </p:cNvPr>
          <p:cNvSpPr txBox="1"/>
          <p:nvPr/>
        </p:nvSpPr>
        <p:spPr>
          <a:xfrm>
            <a:off x="6263138" y="5577823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schemeClr val="bg1"/>
                </a:solidFill>
                <a:latin typeface="Roboto" panose="02000000000000000000" pitchFamily="2" charset="0"/>
              </a:rPr>
              <a:t>Have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D5ED8A07-9F25-8047-8673-EC4B9D1F23DE}"/>
              </a:ext>
            </a:extLst>
          </p:cNvPr>
          <p:cNvSpPr txBox="1"/>
          <p:nvPr/>
        </p:nvSpPr>
        <p:spPr>
          <a:xfrm>
            <a:off x="9011622" y="5556877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schemeClr val="bg1"/>
                </a:solidFill>
                <a:latin typeface="Roboto" panose="02000000000000000000" pitchFamily="2" charset="0"/>
              </a:rPr>
              <a:t>Have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D7640078-A24C-8143-B4C6-BBDF69A0D3C7}"/>
              </a:ext>
            </a:extLst>
          </p:cNvPr>
          <p:cNvSpPr txBox="1"/>
          <p:nvPr/>
        </p:nvSpPr>
        <p:spPr>
          <a:xfrm>
            <a:off x="7656292" y="5577823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schemeClr val="bg1"/>
                </a:solidFill>
                <a:latin typeface="Roboto" panose="02000000000000000000" pitchFamily="2" charset="0"/>
              </a:rPr>
              <a:t>Wish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BC1AA3A5-A17D-0A4C-9831-5458B6391C8D}"/>
              </a:ext>
            </a:extLst>
          </p:cNvPr>
          <p:cNvSpPr txBox="1"/>
          <p:nvPr/>
        </p:nvSpPr>
        <p:spPr>
          <a:xfrm>
            <a:off x="10344078" y="5530145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schemeClr val="bg1"/>
                </a:solidFill>
                <a:latin typeface="Roboto" panose="02000000000000000000" pitchFamily="2" charset="0"/>
              </a:rPr>
              <a:t>Wish</a:t>
            </a:r>
          </a:p>
        </p:txBody>
      </p:sp>
      <p:pic>
        <p:nvPicPr>
          <p:cNvPr id="8" name="Gráfico 7" descr="Despertador">
            <a:extLst>
              <a:ext uri="{FF2B5EF4-FFF2-40B4-BE49-F238E27FC236}">
                <a16:creationId xmlns:a16="http://schemas.microsoft.com/office/drawing/2014/main" id="{87C21A7D-17F7-4843-8543-40C1A73E1B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98648" y="400914"/>
            <a:ext cx="914400" cy="914400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6BC30A1F-AE7B-1541-8893-7F0F5496AFE5}"/>
              </a:ext>
            </a:extLst>
          </p:cNvPr>
          <p:cNvSpPr txBox="1"/>
          <p:nvPr/>
        </p:nvSpPr>
        <p:spPr>
          <a:xfrm>
            <a:off x="9734897" y="504171"/>
            <a:ext cx="14574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>
                <a:latin typeface="Roboto" panose="02000000000000000000" pitchFamily="2" charset="0"/>
              </a:rPr>
              <a:t>3 min</a:t>
            </a:r>
          </a:p>
        </p:txBody>
      </p:sp>
      <p:sp>
        <p:nvSpPr>
          <p:cNvPr id="15" name="Rectangle 1">
            <a:extLst>
              <a:ext uri="{FF2B5EF4-FFF2-40B4-BE49-F238E27FC236}">
                <a16:creationId xmlns:a16="http://schemas.microsoft.com/office/drawing/2014/main" id="{95002EC2-CB6A-0B41-BF43-2758ED2304AB}"/>
              </a:ext>
            </a:extLst>
          </p:cNvPr>
          <p:cNvSpPr/>
          <p:nvPr/>
        </p:nvSpPr>
        <p:spPr>
          <a:xfrm>
            <a:off x="274260" y="1609033"/>
            <a:ext cx="8011623" cy="163121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 rtl="1"/>
            <a:r>
              <a:rPr lang="fa-IR" sz="2000" b="1" dirty="0">
                <a:solidFill>
                  <a:srgbClr val="FF0000"/>
                </a:solidFill>
                <a:cs typeface="2  Zar" panose="00000400000000000000" pitchFamily="2" charset="-78"/>
              </a:rPr>
              <a:t>ساعت ۱۳:۱۵، یک فرد مسلح سوار خودرو، از داخل ماشین به سمت رستورانی که حدود ۳۸ نفر داخلش هست تیراندازی کور می‌کنه. بعضی از مصدومان اصابت مستقیم گلوله (</a:t>
            </a:r>
            <a:r>
              <a:rPr lang="en-US" sz="2000" b="1" dirty="0">
                <a:solidFill>
                  <a:srgbClr val="FF0000"/>
                </a:solidFill>
                <a:cs typeface="2  Zar" panose="00000400000000000000" pitchFamily="2" charset="-78"/>
              </a:rPr>
              <a:t>GSW) </a:t>
            </a:r>
            <a:r>
              <a:rPr lang="fa-IR" sz="2000" b="1" dirty="0">
                <a:solidFill>
                  <a:srgbClr val="FF0000"/>
                </a:solidFill>
                <a:cs typeface="2  Zar" panose="00000400000000000000" pitchFamily="2" charset="-78"/>
              </a:rPr>
              <a:t>دارن، بعضی دیگر هم موقع فرار از در و پنجره شکسته زخمی شدن (شیشه، بریدگی، شکستگی). رستوران فقط ۳۰۰ متر با </a:t>
            </a:r>
            <a:r>
              <a:rPr lang="fa-IR" sz="2000" b="1">
                <a:solidFill>
                  <a:srgbClr val="FF0000"/>
                </a:solidFill>
                <a:cs typeface="2  Zar" panose="00000400000000000000" pitchFamily="2" charset="-78"/>
              </a:rPr>
              <a:t>بیمارستان شما فاصله </a:t>
            </a:r>
            <a:r>
              <a:rPr lang="fa-IR" sz="2000" b="1" dirty="0">
                <a:solidFill>
                  <a:srgbClr val="FF0000"/>
                </a:solidFill>
                <a:cs typeface="2  Zar" panose="00000400000000000000" pitchFamily="2" charset="-78"/>
              </a:rPr>
              <a:t>داره → اولین مصدومان ظرف کمتر از ۱۰ دقیقه بعد از شنیده شدن صدای تیراندازی به اورژانس می‌رسن!</a:t>
            </a:r>
            <a:endParaRPr lang="en-AU" sz="20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2  Zar" panose="00000400000000000000" pitchFamily="2" charset="-78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407263B2-DE20-C486-0D81-61B0069ED181}"/>
              </a:ext>
            </a:extLst>
          </p:cNvPr>
          <p:cNvSpPr txBox="1"/>
          <p:nvPr/>
        </p:nvSpPr>
        <p:spPr>
          <a:xfrm>
            <a:off x="3926298" y="3749373"/>
            <a:ext cx="6475751" cy="279307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 rtl="1">
              <a:lnSpc>
                <a:spcPct val="200000"/>
              </a:lnSpc>
            </a:pPr>
            <a:r>
              <a:rPr lang="fa-IR" dirty="0">
                <a:latin typeface="Roboto"/>
                <a:ea typeface="Roboto"/>
                <a:cs typeface="0 Zar Bold" panose="00000700000000000000" pitchFamily="2" charset="-78"/>
              </a:rPr>
              <a:t>بیماران زیر را که در تریاژ اولیه سبز / راه‌رونده دسته‌بندی شده‌اند، دوباره ارزیابی و معاینه کامل کنید (ارزیابی ثانویه)</a:t>
            </a:r>
          </a:p>
          <a:p>
            <a:pPr algn="r" rtl="1">
              <a:lnSpc>
                <a:spcPct val="200000"/>
              </a:lnSpc>
            </a:pPr>
            <a:r>
              <a:rPr lang="fa-IR" dirty="0">
                <a:latin typeface="Roboto"/>
                <a:ea typeface="Roboto"/>
                <a:cs typeface="0 Zar Bold" panose="00000700000000000000" pitchFamily="2" charset="-78"/>
              </a:rPr>
              <a:t>نیازها و اولویت درمانی هر بیمار را دقیق مشخص کنید</a:t>
            </a:r>
          </a:p>
          <a:p>
            <a:pPr algn="r" rtl="1">
              <a:lnSpc>
                <a:spcPct val="200000"/>
              </a:lnSpc>
            </a:pPr>
            <a:r>
              <a:rPr lang="fa-IR" dirty="0">
                <a:latin typeface="Roboto"/>
                <a:ea typeface="Roboto"/>
                <a:cs typeface="0 Zar Bold" panose="00000700000000000000" pitchFamily="2" charset="-78"/>
              </a:rPr>
              <a:t>استراتژی درمان منطقه سبز را رعایت کنید </a:t>
            </a:r>
          </a:p>
          <a:p>
            <a:pPr algn="r" rtl="1">
              <a:lnSpc>
                <a:spcPct val="200000"/>
              </a:lnSpc>
            </a:pPr>
            <a:r>
              <a:rPr lang="fa-IR" dirty="0">
                <a:latin typeface="Roboto"/>
                <a:ea typeface="Roboto"/>
                <a:cs typeface="0 Zar Bold" panose="00000700000000000000" pitchFamily="2" charset="-78"/>
              </a:rPr>
              <a:t>درمان را به یکی از دو روش  1 . ایستگاه‌های درمانی ثابت  2 - تیم‌های سیار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616E17AE-EE59-E659-D399-0D556FEAED0C}"/>
              </a:ext>
            </a:extLst>
          </p:cNvPr>
          <p:cNvSpPr/>
          <p:nvPr/>
        </p:nvSpPr>
        <p:spPr>
          <a:xfrm>
            <a:off x="3146892" y="3808266"/>
            <a:ext cx="1184463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PT" sz="180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Roboto" panose="02000000000000000000" pitchFamily="2" charset="0"/>
              </a:rPr>
              <a:t>!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938D02C-60F1-8633-2128-64A24EB59F7D}"/>
              </a:ext>
            </a:extLst>
          </p:cNvPr>
          <p:cNvSpPr/>
          <p:nvPr/>
        </p:nvSpPr>
        <p:spPr>
          <a:xfrm>
            <a:off x="10383068" y="4859354"/>
            <a:ext cx="1341581" cy="1341581"/>
          </a:xfrm>
          <a:prstGeom prst="ellipse">
            <a:avLst/>
          </a:prstGeom>
          <a:solidFill>
            <a:srgbClr val="0175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dirty="0"/>
              <a:t>STEP 2 TRIAGE</a:t>
            </a:r>
          </a:p>
        </p:txBody>
      </p:sp>
    </p:spTree>
    <p:extLst>
      <p:ext uri="{BB962C8B-B14F-4D97-AF65-F5344CB8AC3E}">
        <p14:creationId xmlns:p14="http://schemas.microsoft.com/office/powerpoint/2010/main" val="9466929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19">
            <a:extLst>
              <a:ext uri="{FF2B5EF4-FFF2-40B4-BE49-F238E27FC236}">
                <a16:creationId xmlns:a16="http://schemas.microsoft.com/office/drawing/2014/main" id="{51D930F5-B6A2-2A43-A017-D67DFA067F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51" b="16651"/>
          <a:stretch/>
        </p:blipFill>
        <p:spPr>
          <a:xfrm>
            <a:off x="299352" y="369539"/>
            <a:ext cx="1620000" cy="1620000"/>
          </a:xfrm>
          <a:prstGeom prst="ellipse">
            <a:avLst/>
          </a:prstGeom>
        </p:spPr>
      </p:pic>
      <p:pic>
        <p:nvPicPr>
          <p:cNvPr id="35" name="Picture 23" descr="A picture containing person, person&#10;&#10;Description automatically generated">
            <a:extLst>
              <a:ext uri="{FF2B5EF4-FFF2-40B4-BE49-F238E27FC236}">
                <a16:creationId xmlns:a16="http://schemas.microsoft.com/office/drawing/2014/main" id="{9FA2A26C-CD37-0942-928D-3225319784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65" r="9684"/>
          <a:stretch/>
        </p:blipFill>
        <p:spPr>
          <a:xfrm>
            <a:off x="4321824" y="399078"/>
            <a:ext cx="1620000" cy="1620000"/>
          </a:xfrm>
          <a:prstGeom prst="ellipse">
            <a:avLst/>
          </a:prstGeom>
        </p:spPr>
      </p:pic>
      <p:pic>
        <p:nvPicPr>
          <p:cNvPr id="37" name="Picture 27" descr="A picture containing person, person, standing&#10;&#10;Description automatically generated">
            <a:extLst>
              <a:ext uri="{FF2B5EF4-FFF2-40B4-BE49-F238E27FC236}">
                <a16:creationId xmlns:a16="http://schemas.microsoft.com/office/drawing/2014/main" id="{23D4315B-BACE-824E-B164-D2D48DC6F5E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79" t="11437" r="27001" b="54624"/>
          <a:stretch/>
        </p:blipFill>
        <p:spPr>
          <a:xfrm>
            <a:off x="8303466" y="3625075"/>
            <a:ext cx="1620000" cy="1620000"/>
          </a:xfrm>
          <a:prstGeom prst="ellipse">
            <a:avLst/>
          </a:prstGeom>
        </p:spPr>
      </p:pic>
      <p:pic>
        <p:nvPicPr>
          <p:cNvPr id="42" name="Picture 31">
            <a:extLst>
              <a:ext uri="{FF2B5EF4-FFF2-40B4-BE49-F238E27FC236}">
                <a16:creationId xmlns:a16="http://schemas.microsoft.com/office/drawing/2014/main" id="{3D94F51F-A02F-E545-BCEF-0982493E977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6" t="17743" r="12207" b="30425"/>
          <a:stretch/>
        </p:blipFill>
        <p:spPr>
          <a:xfrm>
            <a:off x="8349198" y="379351"/>
            <a:ext cx="1620000" cy="1620000"/>
          </a:xfrm>
          <a:prstGeom prst="ellipse">
            <a:avLst/>
          </a:prstGeom>
        </p:spPr>
      </p:pic>
      <p:pic>
        <p:nvPicPr>
          <p:cNvPr id="43" name="Picture 34" descr="A picture containing person, outdoor, older&#10;&#10;Description automatically generated">
            <a:extLst>
              <a:ext uri="{FF2B5EF4-FFF2-40B4-BE49-F238E27FC236}">
                <a16:creationId xmlns:a16="http://schemas.microsoft.com/office/drawing/2014/main" id="{45DE892E-9A4F-AA4A-A091-6EBD97F120E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/>
        </p:blipFill>
        <p:spPr>
          <a:xfrm>
            <a:off x="4288503" y="3646574"/>
            <a:ext cx="1620000" cy="1620000"/>
          </a:xfrm>
          <a:prstGeom prst="ellipse">
            <a:avLst/>
          </a:prstGeom>
        </p:spPr>
      </p:pic>
      <p:pic>
        <p:nvPicPr>
          <p:cNvPr id="44" name="Picture 2">
            <a:extLst>
              <a:ext uri="{FF2B5EF4-FFF2-40B4-BE49-F238E27FC236}">
                <a16:creationId xmlns:a16="http://schemas.microsoft.com/office/drawing/2014/main" id="{1C65CDB3-8E03-0E41-B5E3-7F7AAB4990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0" t="10750" r="6539" b="47315"/>
          <a:stretch/>
        </p:blipFill>
        <p:spPr bwMode="auto">
          <a:xfrm>
            <a:off x="273540" y="3655874"/>
            <a:ext cx="1620000" cy="1620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9AFD7CB-39F6-442E-A9A9-6D70A2541816}"/>
              </a:ext>
            </a:extLst>
          </p:cNvPr>
          <p:cNvSpPr/>
          <p:nvPr/>
        </p:nvSpPr>
        <p:spPr>
          <a:xfrm>
            <a:off x="299351" y="2007222"/>
            <a:ext cx="3600000" cy="1336743"/>
          </a:xfrm>
          <a:prstGeom prst="foldedCorner">
            <a:avLst/>
          </a:prstGeom>
          <a:solidFill>
            <a:schemeClr val="accent5"/>
          </a:solidFill>
          <a:ln w="19050">
            <a:noFill/>
          </a:ln>
        </p:spPr>
        <p:txBody>
          <a:bodyPr wrap="square" numCol="1">
            <a:noAutofit/>
          </a:bodyPr>
          <a:lstStyle/>
          <a:p>
            <a:pPr lvl="0" algn="r" rtl="1"/>
            <a:r>
              <a:rPr lang="fa-IR" sz="1600" b="1" dirty="0">
                <a:latin typeface="Arial"/>
                <a:ea typeface="Calibri" panose="020F0502020204030204" pitchFamily="34" charset="0"/>
                <a:cs typeface="0 Zar Bold" panose="00000700000000000000" pitchFamily="2" charset="-78"/>
              </a:rPr>
              <a:t>بیمار: خانم ۳۸ ساله</a:t>
            </a: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fa-IR" sz="1600" b="1" dirty="0">
                <a:latin typeface="Arial"/>
                <a:ea typeface="Calibri" panose="020F0502020204030204" pitchFamily="34" charset="0"/>
                <a:cs typeface="0 Zar Bold" panose="00000700000000000000" pitchFamily="2" charset="-78"/>
              </a:rPr>
              <a:t>اصابت گلوله به بازوی چپ (قسمت بالایی)</a:t>
            </a: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fa-IR" sz="1600" b="1" dirty="0">
                <a:latin typeface="Arial"/>
                <a:ea typeface="Calibri" panose="020F0502020204030204" pitchFamily="34" charset="0"/>
                <a:cs typeface="0 Zar Bold" panose="00000700000000000000" pitchFamily="2" charset="-78"/>
              </a:rPr>
              <a:t>خونریزی متوسط ( به صورت ترشح مداوم، نه فواره‌ای)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0FB74BC-4E7F-480A-9BA5-66F7B07A306C}"/>
              </a:ext>
            </a:extLst>
          </p:cNvPr>
          <p:cNvSpPr>
            <a:spLocks noChangeAspect="1"/>
          </p:cNvSpPr>
          <p:nvPr/>
        </p:nvSpPr>
        <p:spPr>
          <a:xfrm>
            <a:off x="1533540" y="391436"/>
            <a:ext cx="360000" cy="360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dirty="0"/>
              <a:t>13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292F4677-8D8E-1243-B521-1976F59E822C}"/>
              </a:ext>
            </a:extLst>
          </p:cNvPr>
          <p:cNvSpPr/>
          <p:nvPr/>
        </p:nvSpPr>
        <p:spPr>
          <a:xfrm>
            <a:off x="2078357" y="407196"/>
            <a:ext cx="1805276" cy="132343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AU" sz="1600" dirty="0">
                <a:ea typeface="Calibri" panose="020F0502020204030204" pitchFamily="34" charset="0"/>
                <a:cs typeface="Times New Roman"/>
              </a:rPr>
              <a:t>HR </a:t>
            </a:r>
            <a:r>
              <a:rPr lang="en-AU" sz="1600" b="1" dirty="0">
                <a:ea typeface="Calibri" panose="020F0502020204030204" pitchFamily="34" charset="0"/>
                <a:cs typeface="Times New Roman"/>
              </a:rPr>
              <a:t>104</a:t>
            </a:r>
            <a:endParaRPr lang="fr-FR" sz="1600" b="1" dirty="0">
              <a:cs typeface="Times New Roman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AU" sz="1600" dirty="0">
                <a:ea typeface="Calibri" panose="020F0502020204030204" pitchFamily="34" charset="0"/>
                <a:cs typeface="Times New Roman"/>
              </a:rPr>
              <a:t>BP </a:t>
            </a:r>
            <a:r>
              <a:rPr lang="en-AU" sz="1600" b="1" dirty="0">
                <a:ea typeface="Calibri" panose="020F0502020204030204" pitchFamily="34" charset="0"/>
                <a:cs typeface="Times New Roman"/>
              </a:rPr>
              <a:t>142/80</a:t>
            </a:r>
          </a:p>
          <a:p>
            <a:pPr marL="285750" indent="-285750">
              <a:buFont typeface="Arial,Sans-Serif" panose="020B0604020202020204" pitchFamily="34" charset="0"/>
              <a:buChar char="•"/>
            </a:pPr>
            <a:r>
              <a:rPr lang="en-AU" sz="1600" dirty="0">
                <a:ea typeface="+mn-lt"/>
                <a:cs typeface="Calibri"/>
              </a:rPr>
              <a:t>O</a:t>
            </a:r>
            <a:r>
              <a:rPr lang="en-AU" sz="1600" baseline="-25000" dirty="0">
                <a:ea typeface="+mn-lt"/>
                <a:cs typeface="Calibri"/>
              </a:rPr>
              <a:t>2</a:t>
            </a:r>
            <a:r>
              <a:rPr lang="en-AU" sz="1600" dirty="0">
                <a:ea typeface="+mn-lt"/>
                <a:cs typeface="Calibri"/>
              </a:rPr>
              <a:t> </a:t>
            </a:r>
            <a:r>
              <a:rPr lang="en-AU" sz="1600" dirty="0" err="1">
                <a:ea typeface="+mn-lt"/>
                <a:cs typeface="Calibri"/>
              </a:rPr>
              <a:t>Sats</a:t>
            </a:r>
            <a:r>
              <a:rPr lang="en-AU" sz="1600" dirty="0">
                <a:ea typeface="+mn-lt"/>
                <a:cs typeface="Calibri"/>
              </a:rPr>
              <a:t> </a:t>
            </a:r>
            <a:r>
              <a:rPr lang="en-AU" sz="1600" b="1" dirty="0">
                <a:ea typeface="+mn-lt"/>
                <a:cs typeface="Calibri"/>
              </a:rPr>
              <a:t>99% </a:t>
            </a:r>
            <a:r>
              <a:rPr lang="en-AU" sz="1600" dirty="0">
                <a:ea typeface="Calibri" panose="020F0502020204030204" pitchFamily="34" charset="0"/>
                <a:cs typeface="Times New Roman"/>
              </a:rPr>
              <a:t>RR </a:t>
            </a:r>
            <a:r>
              <a:rPr lang="en-AU" sz="1600" b="1" dirty="0">
                <a:ea typeface="Calibri" panose="020F0502020204030204" pitchFamily="34" charset="0"/>
                <a:cs typeface="Times New Roman"/>
              </a:rPr>
              <a:t>18</a:t>
            </a:r>
          </a:p>
          <a:p>
            <a:pPr marL="285750" indent="-285750">
              <a:buFont typeface="Arial,Sans-Serif" panose="020B0604020202020204" pitchFamily="34" charset="0"/>
              <a:buChar char="•"/>
            </a:pPr>
            <a:r>
              <a:rPr lang="en-AU" sz="1600" dirty="0">
                <a:ea typeface="+mn-lt"/>
                <a:cs typeface="Calibri"/>
              </a:rPr>
              <a:t>GCS </a:t>
            </a:r>
            <a:r>
              <a:rPr lang="en-AU" sz="1600" b="1" dirty="0">
                <a:ea typeface="+mn-lt"/>
                <a:cs typeface="Calibri"/>
              </a:rPr>
              <a:t>15</a:t>
            </a:r>
            <a:endParaRPr lang="en-US" sz="1600" dirty="0">
              <a:ea typeface="+mn-lt"/>
              <a:cs typeface="+mn-lt"/>
            </a:endParaRPr>
          </a:p>
        </p:txBody>
      </p:sp>
      <p:sp>
        <p:nvSpPr>
          <p:cNvPr id="29" name="Rectangle 5">
            <a:extLst>
              <a:ext uri="{FF2B5EF4-FFF2-40B4-BE49-F238E27FC236}">
                <a16:creationId xmlns:a16="http://schemas.microsoft.com/office/drawing/2014/main" id="{76EAE6B3-FFE5-414E-9116-4FAC365E79A3}"/>
              </a:ext>
            </a:extLst>
          </p:cNvPr>
          <p:cNvSpPr/>
          <p:nvPr/>
        </p:nvSpPr>
        <p:spPr>
          <a:xfrm>
            <a:off x="4314314" y="2022982"/>
            <a:ext cx="3600000" cy="1336743"/>
          </a:xfrm>
          <a:prstGeom prst="foldedCorner">
            <a:avLst/>
          </a:prstGeom>
          <a:solidFill>
            <a:schemeClr val="accent5"/>
          </a:solidFill>
          <a:ln w="19050">
            <a:noFill/>
          </a:ln>
        </p:spPr>
        <p:txBody>
          <a:bodyPr wrap="square" lIns="91440" tIns="45720" rIns="91440" bIns="45720" numCol="1" anchor="t">
            <a:noAutofit/>
          </a:bodyPr>
          <a:lstStyle/>
          <a:p>
            <a:pPr lvl="0" algn="r" rtl="1"/>
            <a:r>
              <a:rPr lang="fa-IR" sz="1600" b="1" dirty="0">
                <a:latin typeface="Arial"/>
                <a:ea typeface="Calibri" panose="020F0502020204030204" pitchFamily="34" charset="0"/>
                <a:cs typeface="2  Zar" panose="00000400000000000000" pitchFamily="2" charset="-78"/>
              </a:rPr>
              <a:t>بیمار: آقا ۴۴ ساله</a:t>
            </a: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fa-IR" sz="1600" b="1" dirty="0">
                <a:latin typeface="Arial"/>
                <a:ea typeface="Calibri" panose="020F0502020204030204" pitchFamily="34" charset="0"/>
                <a:cs typeface="2  Zar" panose="00000400000000000000" pitchFamily="2" charset="-78"/>
              </a:rPr>
              <a:t>زخم عمیق در کشاله ران راست(محل دقیق عروق فمورال بزرگ )</a:t>
            </a: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fa-IR" sz="1600" b="1" dirty="0">
                <a:latin typeface="Arial"/>
                <a:ea typeface="Calibri" panose="020F0502020204030204" pitchFamily="34" charset="0"/>
                <a:cs typeface="2  Zar" panose="00000400000000000000" pitchFamily="2" charset="-78"/>
              </a:rPr>
              <a:t>خونریزی فعلی فواره‌ای یا شریانی واضح نیست</a:t>
            </a:r>
          </a:p>
        </p:txBody>
      </p:sp>
      <p:sp>
        <p:nvSpPr>
          <p:cNvPr id="32" name="Rectangle 22">
            <a:extLst>
              <a:ext uri="{FF2B5EF4-FFF2-40B4-BE49-F238E27FC236}">
                <a16:creationId xmlns:a16="http://schemas.microsoft.com/office/drawing/2014/main" id="{311406AA-AF9B-C041-8174-E1E5F2A1ABEE}"/>
              </a:ext>
            </a:extLst>
          </p:cNvPr>
          <p:cNvSpPr>
            <a:spLocks noChangeAspect="1"/>
          </p:cNvSpPr>
          <p:nvPr/>
        </p:nvSpPr>
        <p:spPr>
          <a:xfrm>
            <a:off x="5548503" y="407196"/>
            <a:ext cx="360000" cy="360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/>
              <a:t>14</a:t>
            </a:r>
          </a:p>
        </p:txBody>
      </p:sp>
      <p:sp>
        <p:nvSpPr>
          <p:cNvPr id="36" name="Retângulo 35">
            <a:extLst>
              <a:ext uri="{FF2B5EF4-FFF2-40B4-BE49-F238E27FC236}">
                <a16:creationId xmlns:a16="http://schemas.microsoft.com/office/drawing/2014/main" id="{0A72ADD3-6C74-234B-9F7E-064531E06EA5}"/>
              </a:ext>
            </a:extLst>
          </p:cNvPr>
          <p:cNvSpPr/>
          <p:nvPr/>
        </p:nvSpPr>
        <p:spPr>
          <a:xfrm>
            <a:off x="6093319" y="414583"/>
            <a:ext cx="1898741" cy="132343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600" dirty="0">
                <a:ea typeface="Calibri" panose="020F0502020204030204" pitchFamily="34" charset="0"/>
                <a:cs typeface="Times New Roman"/>
              </a:rPr>
              <a:t>HR </a:t>
            </a:r>
            <a:r>
              <a:rPr lang="en-US" sz="1600" b="1" dirty="0">
                <a:ea typeface="Calibri" panose="020F0502020204030204" pitchFamily="34" charset="0"/>
                <a:cs typeface="Times New Roman"/>
              </a:rPr>
              <a:t>119</a:t>
            </a:r>
            <a:endParaRPr lang="fr-FR" sz="1600" b="1" dirty="0">
              <a:cs typeface="Times New Roman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600" dirty="0">
                <a:ea typeface="Calibri" panose="020F0502020204030204" pitchFamily="34" charset="0"/>
                <a:cs typeface="Times New Roman"/>
              </a:rPr>
              <a:t>BP </a:t>
            </a:r>
            <a:r>
              <a:rPr lang="en-US" sz="1600" b="1" dirty="0">
                <a:ea typeface="Calibri" panose="020F0502020204030204" pitchFamily="34" charset="0"/>
                <a:cs typeface="Times New Roman"/>
              </a:rPr>
              <a:t>146/90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1600" dirty="0">
                <a:ea typeface="+mn-lt"/>
                <a:cs typeface="Arial"/>
              </a:rPr>
              <a:t> O</a:t>
            </a:r>
            <a:r>
              <a:rPr lang="en-AU" sz="1600" baseline="-25000" dirty="0">
                <a:ea typeface="+mn-lt"/>
                <a:cs typeface="Arial"/>
              </a:rPr>
              <a:t>2</a:t>
            </a:r>
            <a:r>
              <a:rPr lang="en-AU" sz="1600" dirty="0">
                <a:ea typeface="+mn-lt"/>
                <a:cs typeface="Arial"/>
              </a:rPr>
              <a:t> </a:t>
            </a:r>
            <a:r>
              <a:rPr lang="en-AU" sz="1600" dirty="0" err="1">
                <a:ea typeface="+mn-lt"/>
                <a:cs typeface="Arial"/>
              </a:rPr>
              <a:t>Sats</a:t>
            </a:r>
            <a:r>
              <a:rPr lang="en-AU" sz="1600" dirty="0">
                <a:ea typeface="+mn-lt"/>
                <a:cs typeface="Arial"/>
              </a:rPr>
              <a:t> </a:t>
            </a:r>
            <a:r>
              <a:rPr lang="en-US" sz="1600" b="1" dirty="0">
                <a:ea typeface="+mn-lt"/>
                <a:cs typeface="Calibri"/>
              </a:rPr>
              <a:t>97%</a:t>
            </a:r>
            <a:endParaRPr lang="en-US" sz="1600" b="1" dirty="0">
              <a:ea typeface="+mn-lt"/>
              <a:cs typeface="+mn-lt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600" dirty="0">
                <a:ea typeface="Calibri" panose="020F0502020204030204" pitchFamily="34" charset="0"/>
                <a:cs typeface="Times New Roman"/>
              </a:rPr>
              <a:t>RR </a:t>
            </a:r>
            <a:r>
              <a:rPr lang="en-US" sz="1600" b="1" dirty="0">
                <a:ea typeface="Calibri" panose="020F0502020204030204" pitchFamily="34" charset="0"/>
                <a:cs typeface="Times New Roman"/>
              </a:rPr>
              <a:t>16</a:t>
            </a:r>
          </a:p>
          <a:p>
            <a:pPr marL="171450" indent="-171450">
              <a:buFont typeface="Arial,Sans-Serif" panose="020B0604020202020204" pitchFamily="34" charset="0"/>
              <a:buChar char="•"/>
            </a:pPr>
            <a:r>
              <a:rPr lang="en-US" sz="1600" dirty="0">
                <a:ea typeface="+mn-lt"/>
                <a:cs typeface="Calibri"/>
              </a:rPr>
              <a:t>GCS </a:t>
            </a:r>
            <a:r>
              <a:rPr lang="en-US" sz="1600" b="1" dirty="0">
                <a:ea typeface="+mn-lt"/>
                <a:cs typeface="Calibri"/>
              </a:rPr>
              <a:t>15</a:t>
            </a:r>
            <a:endParaRPr lang="en-US" sz="1600" dirty="0">
              <a:ea typeface="+mn-lt"/>
              <a:cs typeface="+mn-lt"/>
            </a:endParaRPr>
          </a:p>
        </p:txBody>
      </p:sp>
      <p:sp>
        <p:nvSpPr>
          <p:cNvPr id="38" name="Rectangle 5">
            <a:extLst>
              <a:ext uri="{FF2B5EF4-FFF2-40B4-BE49-F238E27FC236}">
                <a16:creationId xmlns:a16="http://schemas.microsoft.com/office/drawing/2014/main" id="{52823F06-D9F8-CD49-A5DE-FC9EFA151BA9}"/>
              </a:ext>
            </a:extLst>
          </p:cNvPr>
          <p:cNvSpPr/>
          <p:nvPr/>
        </p:nvSpPr>
        <p:spPr>
          <a:xfrm>
            <a:off x="8329277" y="2016421"/>
            <a:ext cx="3600000" cy="1343304"/>
          </a:xfrm>
          <a:prstGeom prst="foldedCorner">
            <a:avLst/>
          </a:prstGeom>
          <a:solidFill>
            <a:schemeClr val="accent5"/>
          </a:solidFill>
          <a:ln w="19050">
            <a:noFill/>
          </a:ln>
        </p:spPr>
        <p:txBody>
          <a:bodyPr wrap="square" numCol="1">
            <a:noAutofit/>
          </a:bodyPr>
          <a:lstStyle/>
          <a:p>
            <a:pPr algn="r" rtl="1"/>
            <a:r>
              <a:rPr lang="fa-IR" b="1" dirty="0"/>
              <a:t>بیمار: خانم ۴۲ ساله</a:t>
            </a:r>
            <a:endParaRPr lang="en-US" b="1" dirty="0"/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fa-IR" b="1" dirty="0"/>
              <a:t>زخم‌های متعدد روی هر دو سطح پشتی و کف دست هر دو دست</a:t>
            </a:r>
            <a:endParaRPr lang="en-US" b="1" dirty="0"/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fa-IR" b="1" dirty="0"/>
              <a:t>خونریزی خیلی کم</a:t>
            </a:r>
            <a:endParaRPr lang="en-US" b="1" dirty="0"/>
          </a:p>
        </p:txBody>
      </p:sp>
      <p:sp>
        <p:nvSpPr>
          <p:cNvPr id="39" name="Rectangle 22">
            <a:extLst>
              <a:ext uri="{FF2B5EF4-FFF2-40B4-BE49-F238E27FC236}">
                <a16:creationId xmlns:a16="http://schemas.microsoft.com/office/drawing/2014/main" id="{6EE74253-94F0-1040-A5F5-B11A8FD244F3}"/>
              </a:ext>
            </a:extLst>
          </p:cNvPr>
          <p:cNvSpPr>
            <a:spLocks noChangeAspect="1"/>
          </p:cNvSpPr>
          <p:nvPr/>
        </p:nvSpPr>
        <p:spPr>
          <a:xfrm>
            <a:off x="9563466" y="400635"/>
            <a:ext cx="360000" cy="360000"/>
          </a:xfrm>
          <a:prstGeom prst="ellipse">
            <a:avLst/>
          </a:prstGeom>
          <a:solidFill>
            <a:srgbClr val="279E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/>
              <a:t>15</a:t>
            </a:r>
          </a:p>
        </p:txBody>
      </p:sp>
      <p:sp>
        <p:nvSpPr>
          <p:cNvPr id="40" name="Retângulo 39">
            <a:extLst>
              <a:ext uri="{FF2B5EF4-FFF2-40B4-BE49-F238E27FC236}">
                <a16:creationId xmlns:a16="http://schemas.microsoft.com/office/drawing/2014/main" id="{A4415D29-6FEC-BF44-9DEA-8B9B6DA9F4B4}"/>
              </a:ext>
            </a:extLst>
          </p:cNvPr>
          <p:cNvSpPr/>
          <p:nvPr/>
        </p:nvSpPr>
        <p:spPr>
          <a:xfrm>
            <a:off x="10108282" y="408022"/>
            <a:ext cx="1775295" cy="132343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600" dirty="0">
                <a:ea typeface="Calibri" panose="020F0502020204030204" pitchFamily="34" charset="0"/>
                <a:cs typeface="Times New Roman"/>
              </a:rPr>
              <a:t>HR </a:t>
            </a:r>
            <a:r>
              <a:rPr lang="en-US" sz="1600" b="1" dirty="0">
                <a:ea typeface="Calibri" panose="020F0502020204030204" pitchFamily="34" charset="0"/>
                <a:cs typeface="Times New Roman"/>
              </a:rPr>
              <a:t>77</a:t>
            </a:r>
            <a:endParaRPr lang="fr-FR" sz="1600" b="1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600" dirty="0">
                <a:ea typeface="Calibri" panose="020F0502020204030204" pitchFamily="34" charset="0"/>
                <a:cs typeface="Times New Roman"/>
              </a:rPr>
              <a:t>BP </a:t>
            </a:r>
            <a:r>
              <a:rPr lang="en-US" sz="1600" b="1" dirty="0">
                <a:ea typeface="Calibri" panose="020F0502020204030204" pitchFamily="34" charset="0"/>
                <a:cs typeface="Times New Roman"/>
              </a:rPr>
              <a:t>134/70</a:t>
            </a:r>
          </a:p>
          <a:p>
            <a:pPr marL="171450" indent="-171450">
              <a:buFont typeface="Arial,Sans-Serif" panose="020B0604020202020204" pitchFamily="34" charset="0"/>
              <a:buChar char="•"/>
            </a:pPr>
            <a:r>
              <a:rPr lang="en-US" sz="1600" dirty="0">
                <a:ea typeface="+mn-lt"/>
                <a:cs typeface="Calibri"/>
              </a:rPr>
              <a:t>O</a:t>
            </a:r>
            <a:r>
              <a:rPr lang="en-US" sz="1600" baseline="-25000" dirty="0">
                <a:ea typeface="+mn-lt"/>
                <a:cs typeface="Calibri"/>
              </a:rPr>
              <a:t>2 </a:t>
            </a:r>
            <a:r>
              <a:rPr lang="en-US" sz="1600" dirty="0" err="1">
                <a:ea typeface="+mn-lt"/>
                <a:cs typeface="Calibri"/>
              </a:rPr>
              <a:t>Sats</a:t>
            </a:r>
            <a:r>
              <a:rPr lang="en-US" sz="1600" dirty="0">
                <a:ea typeface="+mn-lt"/>
                <a:cs typeface="Calibri"/>
              </a:rPr>
              <a:t> </a:t>
            </a:r>
            <a:r>
              <a:rPr lang="en-US" sz="1600" b="1" dirty="0">
                <a:ea typeface="+mn-lt"/>
                <a:cs typeface="Calibri"/>
              </a:rPr>
              <a:t>98%</a:t>
            </a:r>
            <a:endParaRPr lang="en-AU" sz="1600" b="1" dirty="0">
              <a:ea typeface="+mn-lt"/>
              <a:cs typeface="+mn-lt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600" dirty="0">
                <a:ea typeface="Calibri" panose="020F0502020204030204" pitchFamily="34" charset="0"/>
                <a:cs typeface="Times New Roman"/>
              </a:rPr>
              <a:t>RR </a:t>
            </a:r>
            <a:r>
              <a:rPr lang="en-US" sz="1600" b="1" dirty="0">
                <a:ea typeface="Calibri" panose="020F0502020204030204" pitchFamily="34" charset="0"/>
                <a:cs typeface="Times New Roman"/>
              </a:rPr>
              <a:t>14</a:t>
            </a:r>
          </a:p>
          <a:p>
            <a:pPr marL="171450" indent="-171450">
              <a:buFont typeface="Arial,Sans-Serif" panose="020B0604020202020204" pitchFamily="34" charset="0"/>
              <a:buChar char="•"/>
            </a:pPr>
            <a:r>
              <a:rPr lang="en-US" sz="1600" dirty="0">
                <a:ea typeface="+mn-lt"/>
                <a:cs typeface="Calibri"/>
              </a:rPr>
              <a:t>GCS </a:t>
            </a:r>
            <a:r>
              <a:rPr lang="en-US" sz="1600" b="1" dirty="0">
                <a:ea typeface="+mn-lt"/>
                <a:cs typeface="Calibri"/>
              </a:rPr>
              <a:t>15</a:t>
            </a:r>
            <a:endParaRPr lang="en-US" sz="1600" b="1" dirty="0">
              <a:ea typeface="+mn-lt"/>
              <a:cs typeface="+mn-lt"/>
            </a:endParaRPr>
          </a:p>
        </p:txBody>
      </p:sp>
      <p:sp>
        <p:nvSpPr>
          <p:cNvPr id="41" name="Rectangle 5">
            <a:extLst>
              <a:ext uri="{FF2B5EF4-FFF2-40B4-BE49-F238E27FC236}">
                <a16:creationId xmlns:a16="http://schemas.microsoft.com/office/drawing/2014/main" id="{815CFDD8-86EF-134E-A73F-8968B16C4D23}"/>
              </a:ext>
            </a:extLst>
          </p:cNvPr>
          <p:cNvSpPr/>
          <p:nvPr/>
        </p:nvSpPr>
        <p:spPr>
          <a:xfrm>
            <a:off x="299351" y="5253272"/>
            <a:ext cx="3600000" cy="1477312"/>
          </a:xfrm>
          <a:prstGeom prst="foldedCorner">
            <a:avLst/>
          </a:prstGeom>
          <a:solidFill>
            <a:schemeClr val="accent5"/>
          </a:solidFill>
          <a:ln w="19050">
            <a:noFill/>
          </a:ln>
        </p:spPr>
        <p:txBody>
          <a:bodyPr wrap="square" lIns="91440" tIns="45720" rIns="91440" bIns="45720" numCol="1" anchor="t">
            <a:noAutofit/>
          </a:bodyPr>
          <a:lstStyle/>
          <a:p>
            <a:pPr algn="r" rtl="1"/>
            <a:r>
              <a:rPr lang="fa-IR" b="1" dirty="0">
                <a:cs typeface="0 Zar Bold" panose="00000700000000000000" pitchFamily="2" charset="-78"/>
              </a:rPr>
              <a:t>بیمار: خانم ۶۴ ساله</a:t>
            </a:r>
            <a:endParaRPr lang="en-US" b="1" dirty="0">
              <a:cs typeface="0 Zar Bold" panose="00000700000000000000" pitchFamily="2" charset="-78"/>
            </a:endParaRP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fa-IR" b="1" dirty="0">
                <a:cs typeface="0 Zar Bold" panose="00000700000000000000" pitchFamily="2" charset="-78"/>
              </a:rPr>
              <a:t>خودش می‌گوید داروی رقیق‌کننده خون مصرف می‌کند</a:t>
            </a:r>
            <a:endParaRPr lang="en-US" b="1" dirty="0">
              <a:cs typeface="0 Zar Bold" panose="00000700000000000000" pitchFamily="2" charset="-78"/>
            </a:endParaRP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fa-IR" b="1" dirty="0">
                <a:cs typeface="0 Zar Bold" panose="00000700000000000000" pitchFamily="2" charset="-78"/>
              </a:rPr>
              <a:t>کبودی‌های خیلی بزرگ و گسترده در ساق پای چپ  +  خونریزی از بینی</a:t>
            </a:r>
            <a:endParaRPr lang="en-US" b="1" dirty="0">
              <a:cs typeface="0 Zar Bold" panose="00000700000000000000" pitchFamily="2" charset="-78"/>
            </a:endParaRPr>
          </a:p>
        </p:txBody>
      </p:sp>
      <p:sp>
        <p:nvSpPr>
          <p:cNvPr id="45" name="Rectangle 22">
            <a:extLst>
              <a:ext uri="{FF2B5EF4-FFF2-40B4-BE49-F238E27FC236}">
                <a16:creationId xmlns:a16="http://schemas.microsoft.com/office/drawing/2014/main" id="{B37AE1C5-F343-5548-92CD-7752DDD06240}"/>
              </a:ext>
            </a:extLst>
          </p:cNvPr>
          <p:cNvSpPr>
            <a:spLocks noChangeAspect="1"/>
          </p:cNvSpPr>
          <p:nvPr/>
        </p:nvSpPr>
        <p:spPr>
          <a:xfrm>
            <a:off x="1533540" y="3651340"/>
            <a:ext cx="360000" cy="360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/>
              <a:t>16</a:t>
            </a:r>
          </a:p>
        </p:txBody>
      </p:sp>
      <p:sp>
        <p:nvSpPr>
          <p:cNvPr id="46" name="Retângulo 45">
            <a:extLst>
              <a:ext uri="{FF2B5EF4-FFF2-40B4-BE49-F238E27FC236}">
                <a16:creationId xmlns:a16="http://schemas.microsoft.com/office/drawing/2014/main" id="{C37AAF9A-1217-214D-906B-42797C2BA320}"/>
              </a:ext>
            </a:extLst>
          </p:cNvPr>
          <p:cNvSpPr/>
          <p:nvPr/>
        </p:nvSpPr>
        <p:spPr>
          <a:xfrm>
            <a:off x="2078357" y="3667100"/>
            <a:ext cx="1764446" cy="132343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AU" sz="1600" dirty="0">
                <a:ea typeface="Calibri" panose="020F0502020204030204" pitchFamily="34" charset="0"/>
                <a:cs typeface="Times New Roman"/>
              </a:rPr>
              <a:t>HR </a:t>
            </a:r>
            <a:r>
              <a:rPr lang="en-AU" sz="1600" b="1" dirty="0">
                <a:ea typeface="Calibri" panose="020F0502020204030204" pitchFamily="34" charset="0"/>
                <a:cs typeface="Times New Roman"/>
              </a:rPr>
              <a:t>56</a:t>
            </a:r>
            <a:endParaRPr lang="fr-FR" sz="1600" b="1" dirty="0">
              <a:cs typeface="Times New Roman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AU" sz="1600" dirty="0">
                <a:ea typeface="Calibri" panose="020F0502020204030204" pitchFamily="34" charset="0"/>
                <a:cs typeface="Times New Roman"/>
              </a:rPr>
              <a:t>BP </a:t>
            </a:r>
            <a:r>
              <a:rPr lang="en-AU" sz="1600" b="1" dirty="0">
                <a:ea typeface="Calibri" panose="020F0502020204030204" pitchFamily="34" charset="0"/>
                <a:cs typeface="Times New Roman"/>
              </a:rPr>
              <a:t>110/70</a:t>
            </a:r>
          </a:p>
          <a:p>
            <a:pPr marL="285750" indent="-285750">
              <a:buFont typeface="Arial,Sans-Serif" panose="020B0604020202020204" pitchFamily="34" charset="0"/>
              <a:buChar char="•"/>
            </a:pPr>
            <a:r>
              <a:rPr lang="en-AU" sz="1600" dirty="0">
                <a:ea typeface="+mn-lt"/>
                <a:cs typeface="Calibri"/>
              </a:rPr>
              <a:t>O</a:t>
            </a:r>
            <a:r>
              <a:rPr lang="en-AU" sz="1600" baseline="-25000" dirty="0">
                <a:ea typeface="+mn-lt"/>
                <a:cs typeface="Calibri"/>
              </a:rPr>
              <a:t>2 </a:t>
            </a:r>
            <a:r>
              <a:rPr lang="en-AU" sz="1600" dirty="0" err="1">
                <a:ea typeface="+mn-lt"/>
                <a:cs typeface="Calibri"/>
              </a:rPr>
              <a:t>Sats</a:t>
            </a:r>
            <a:r>
              <a:rPr lang="en-AU" sz="1600" dirty="0">
                <a:ea typeface="+mn-lt"/>
                <a:cs typeface="Calibri"/>
              </a:rPr>
              <a:t> </a:t>
            </a:r>
            <a:r>
              <a:rPr lang="en-AU" sz="1600" b="1" dirty="0">
                <a:ea typeface="+mn-lt"/>
                <a:cs typeface="Calibri"/>
              </a:rPr>
              <a:t>95%</a:t>
            </a:r>
            <a:endParaRPr lang="en-US" sz="1600" b="1" dirty="0">
              <a:ea typeface="+mn-lt"/>
              <a:cs typeface="+mn-lt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AU" sz="1600" dirty="0">
                <a:ea typeface="Calibri" panose="020F0502020204030204" pitchFamily="34" charset="0"/>
                <a:cs typeface="Times New Roman"/>
              </a:rPr>
              <a:t>RR </a:t>
            </a:r>
            <a:r>
              <a:rPr lang="en-AU" sz="1600" b="1" dirty="0">
                <a:ea typeface="Calibri" panose="020F0502020204030204" pitchFamily="34" charset="0"/>
                <a:cs typeface="Times New Roman"/>
              </a:rPr>
              <a:t>16</a:t>
            </a:r>
          </a:p>
          <a:p>
            <a:pPr marL="285750" indent="-285750">
              <a:buFont typeface="Arial,Sans-Serif" panose="020B0604020202020204" pitchFamily="34" charset="0"/>
              <a:buChar char="•"/>
            </a:pPr>
            <a:r>
              <a:rPr lang="en-AU" sz="1600" dirty="0">
                <a:ea typeface="+mn-lt"/>
                <a:cs typeface="Calibri"/>
              </a:rPr>
              <a:t>GCS </a:t>
            </a:r>
            <a:r>
              <a:rPr lang="en-AU" sz="1600" b="1" dirty="0">
                <a:ea typeface="+mn-lt"/>
                <a:cs typeface="Calibri"/>
              </a:rPr>
              <a:t>15</a:t>
            </a:r>
            <a:endParaRPr lang="en-US" sz="1600" b="1" dirty="0">
              <a:ea typeface="+mn-lt"/>
              <a:cs typeface="+mn-lt"/>
            </a:endParaRPr>
          </a:p>
        </p:txBody>
      </p:sp>
      <p:sp>
        <p:nvSpPr>
          <p:cNvPr id="47" name="Rectangle 5">
            <a:extLst>
              <a:ext uri="{FF2B5EF4-FFF2-40B4-BE49-F238E27FC236}">
                <a16:creationId xmlns:a16="http://schemas.microsoft.com/office/drawing/2014/main" id="{6045384B-0C30-9C41-9D53-404C0C1AD91C}"/>
              </a:ext>
            </a:extLst>
          </p:cNvPr>
          <p:cNvSpPr/>
          <p:nvPr/>
        </p:nvSpPr>
        <p:spPr>
          <a:xfrm>
            <a:off x="4314314" y="5269031"/>
            <a:ext cx="3600000" cy="1336743"/>
          </a:xfrm>
          <a:prstGeom prst="foldedCorner">
            <a:avLst/>
          </a:prstGeom>
          <a:solidFill>
            <a:schemeClr val="accent5"/>
          </a:solidFill>
          <a:ln w="19050">
            <a:noFill/>
          </a:ln>
        </p:spPr>
        <p:txBody>
          <a:bodyPr wrap="square" numCol="1">
            <a:noAutofit/>
          </a:bodyPr>
          <a:lstStyle/>
          <a:p>
            <a:pPr algn="r" rtl="1"/>
            <a:r>
              <a:rPr lang="fa-IR" dirty="0">
                <a:cs typeface="0 Zar Bold" panose="00000700000000000000" pitchFamily="2" charset="-78"/>
              </a:rPr>
              <a:t>بیمار: پسر ۲ ساله</a:t>
            </a:r>
            <a:endParaRPr lang="en-US" dirty="0">
              <a:cs typeface="0 Zar Bold" panose="00000700000000000000" pitchFamily="2" charset="-78"/>
            </a:endParaRP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fa-IR" sz="1600" b="1" dirty="0">
                <a:cs typeface="0 Zar Bold" panose="00000700000000000000" pitchFamily="2" charset="-78"/>
              </a:rPr>
              <a:t>هیچ زخم یا آسیب خارجی دیده نمی‌شود</a:t>
            </a:r>
            <a:endParaRPr lang="en-US" sz="1600" b="1" dirty="0">
              <a:cs typeface="0 Zar Bold" panose="00000700000000000000" pitchFamily="2" charset="-78"/>
            </a:endParaRP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fa-IR" sz="1600" b="1" dirty="0">
                <a:cs typeface="0 Zar Bold" panose="00000700000000000000" pitchFamily="2" charset="-78"/>
              </a:rPr>
              <a:t>مادر خیلی جوان و مضطرب کودک را آورده</a:t>
            </a:r>
            <a:endParaRPr lang="en-US" sz="1600" b="1" dirty="0">
              <a:cs typeface="0 Zar Bold" panose="00000700000000000000" pitchFamily="2" charset="-78"/>
            </a:endParaRP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fa-IR" sz="1600" b="1" dirty="0">
                <a:cs typeface="0 Zar Bold" panose="00000700000000000000" pitchFamily="2" charset="-78"/>
              </a:rPr>
              <a:t>کودک گریه شدید و غیرقابل آرام شدن دارد</a:t>
            </a:r>
            <a:endParaRPr lang="en-US" sz="1600" b="1" dirty="0">
              <a:cs typeface="0 Zar Bold" panose="00000700000000000000" pitchFamily="2" charset="-78"/>
            </a:endParaRPr>
          </a:p>
        </p:txBody>
      </p:sp>
      <p:sp>
        <p:nvSpPr>
          <p:cNvPr id="48" name="Rectangle 22">
            <a:extLst>
              <a:ext uri="{FF2B5EF4-FFF2-40B4-BE49-F238E27FC236}">
                <a16:creationId xmlns:a16="http://schemas.microsoft.com/office/drawing/2014/main" id="{16EFCBEC-1843-194C-B8E5-613F86027BC2}"/>
              </a:ext>
            </a:extLst>
          </p:cNvPr>
          <p:cNvSpPr>
            <a:spLocks noChangeAspect="1"/>
          </p:cNvSpPr>
          <p:nvPr/>
        </p:nvSpPr>
        <p:spPr>
          <a:xfrm>
            <a:off x="5548503" y="3667100"/>
            <a:ext cx="360000" cy="360000"/>
          </a:xfrm>
          <a:prstGeom prst="ellipse">
            <a:avLst/>
          </a:prstGeom>
          <a:solidFill>
            <a:srgbClr val="279E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/>
              <a:t>17</a:t>
            </a:r>
          </a:p>
        </p:txBody>
      </p:sp>
      <p:sp>
        <p:nvSpPr>
          <p:cNvPr id="49" name="Retângulo 48">
            <a:extLst>
              <a:ext uri="{FF2B5EF4-FFF2-40B4-BE49-F238E27FC236}">
                <a16:creationId xmlns:a16="http://schemas.microsoft.com/office/drawing/2014/main" id="{AC083A9A-77E2-D545-A300-F504C7E984BA}"/>
              </a:ext>
            </a:extLst>
          </p:cNvPr>
          <p:cNvSpPr/>
          <p:nvPr/>
        </p:nvSpPr>
        <p:spPr>
          <a:xfrm>
            <a:off x="6093319" y="3674487"/>
            <a:ext cx="1904703" cy="132343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600" dirty="0">
                <a:ea typeface="Calibri" panose="020F0502020204030204" pitchFamily="34" charset="0"/>
                <a:cs typeface="Times New Roman"/>
              </a:rPr>
              <a:t>HR </a:t>
            </a:r>
            <a:r>
              <a:rPr lang="en-US" sz="1600" b="1" dirty="0">
                <a:ea typeface="Calibri" panose="020F0502020204030204" pitchFamily="34" charset="0"/>
                <a:cs typeface="Times New Roman"/>
              </a:rPr>
              <a:t>135</a:t>
            </a:r>
            <a:endParaRPr lang="fr-FR" sz="1600" b="1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600" dirty="0">
                <a:ea typeface="Calibri" panose="020F0502020204030204" pitchFamily="34" charset="0"/>
                <a:cs typeface="Times New Roman"/>
              </a:rPr>
              <a:t>BP </a:t>
            </a:r>
            <a:r>
              <a:rPr lang="en-US" sz="1600" b="1" dirty="0">
                <a:ea typeface="Calibri" panose="020F0502020204030204" pitchFamily="34" charset="0"/>
                <a:cs typeface="Times New Roman"/>
              </a:rPr>
              <a:t>N/A</a:t>
            </a:r>
          </a:p>
          <a:p>
            <a:pPr marL="171450" indent="-171450">
              <a:buFont typeface="Arial,Sans-Serif" panose="020B0604020202020204" pitchFamily="34" charset="0"/>
              <a:buChar char="•"/>
            </a:pPr>
            <a:r>
              <a:rPr lang="en-US" sz="1600" dirty="0">
                <a:ea typeface="+mn-lt"/>
                <a:cs typeface="Calibri"/>
              </a:rPr>
              <a:t>O</a:t>
            </a:r>
            <a:r>
              <a:rPr lang="en-US" sz="1600" baseline="-25000" dirty="0">
                <a:ea typeface="+mn-lt"/>
                <a:cs typeface="Calibri"/>
              </a:rPr>
              <a:t>2 </a:t>
            </a:r>
            <a:r>
              <a:rPr lang="en-US" sz="1600" dirty="0" err="1">
                <a:ea typeface="+mn-lt"/>
                <a:cs typeface="Calibri"/>
              </a:rPr>
              <a:t>Sats</a:t>
            </a:r>
            <a:r>
              <a:rPr lang="en-US" sz="1600" dirty="0">
                <a:ea typeface="+mn-lt"/>
                <a:cs typeface="Calibri"/>
              </a:rPr>
              <a:t> </a:t>
            </a:r>
            <a:r>
              <a:rPr lang="en-US" sz="1600" b="1" dirty="0">
                <a:ea typeface="+mn-lt"/>
                <a:cs typeface="Calibri"/>
              </a:rPr>
              <a:t>100%</a:t>
            </a:r>
            <a:endParaRPr lang="en-US" sz="1600" b="1" dirty="0">
              <a:ea typeface="+mn-lt"/>
              <a:cs typeface="+mn-lt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600" dirty="0">
                <a:ea typeface="Calibri" panose="020F0502020204030204" pitchFamily="34" charset="0"/>
                <a:cs typeface="Times New Roman"/>
              </a:rPr>
              <a:t>RR </a:t>
            </a:r>
            <a:r>
              <a:rPr lang="en-US" sz="1600" b="1" dirty="0">
                <a:ea typeface="Calibri" panose="020F0502020204030204" pitchFamily="34" charset="0"/>
                <a:cs typeface="Times New Roman"/>
              </a:rPr>
              <a:t>24</a:t>
            </a:r>
          </a:p>
          <a:p>
            <a:pPr marL="171450" indent="-171450">
              <a:buFont typeface="Arial,Sans-Serif" panose="020B0604020202020204" pitchFamily="34" charset="0"/>
              <a:buChar char="•"/>
            </a:pPr>
            <a:r>
              <a:rPr lang="en-US" sz="1600" dirty="0">
                <a:ea typeface="+mn-lt"/>
                <a:cs typeface="Calibri"/>
              </a:rPr>
              <a:t>GCS</a:t>
            </a:r>
            <a:r>
              <a:rPr lang="en-US" sz="1600" b="1" dirty="0">
                <a:ea typeface="+mn-lt"/>
                <a:cs typeface="Calibri"/>
              </a:rPr>
              <a:t> N/A</a:t>
            </a:r>
            <a:endParaRPr lang="en-US" sz="1600" b="1" dirty="0">
              <a:ea typeface="+mn-lt"/>
              <a:cs typeface="+mn-lt"/>
            </a:endParaRPr>
          </a:p>
        </p:txBody>
      </p:sp>
      <p:sp>
        <p:nvSpPr>
          <p:cNvPr id="50" name="Rectangle 5">
            <a:extLst>
              <a:ext uri="{FF2B5EF4-FFF2-40B4-BE49-F238E27FC236}">
                <a16:creationId xmlns:a16="http://schemas.microsoft.com/office/drawing/2014/main" id="{E5427172-69C5-6E43-AD8F-4722730C0F9B}"/>
              </a:ext>
            </a:extLst>
          </p:cNvPr>
          <p:cNvSpPr/>
          <p:nvPr/>
        </p:nvSpPr>
        <p:spPr>
          <a:xfrm>
            <a:off x="8329277" y="5262470"/>
            <a:ext cx="3600000" cy="1343304"/>
          </a:xfrm>
          <a:prstGeom prst="foldedCorner">
            <a:avLst/>
          </a:prstGeom>
          <a:solidFill>
            <a:schemeClr val="accent5"/>
          </a:solidFill>
          <a:ln w="19050">
            <a:noFill/>
          </a:ln>
        </p:spPr>
        <p:txBody>
          <a:bodyPr wrap="square" numCol="1">
            <a:noAutofit/>
          </a:bodyPr>
          <a:lstStyle/>
          <a:p>
            <a:pPr algn="r" rtl="1"/>
            <a:r>
              <a:rPr lang="fa-IR" b="1" dirty="0">
                <a:cs typeface="0 Zar Bold" panose="00000700000000000000" pitchFamily="2" charset="-78"/>
              </a:rPr>
              <a:t>بیمار: آقا ۳۰ ساله وضعیت</a:t>
            </a:r>
            <a:r>
              <a:rPr lang="en-US" b="1" dirty="0">
                <a:cs typeface="0 Zar Bold" panose="00000700000000000000" pitchFamily="2" charset="-78"/>
              </a:rPr>
              <a:t>: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fa-IR" b="1" dirty="0">
                <a:cs typeface="0 Zar Bold" panose="00000700000000000000" pitchFamily="2" charset="-78"/>
              </a:rPr>
              <a:t>شانه چپ کاملاً کج و بدشکل </a:t>
            </a:r>
            <a:endParaRPr lang="en-US" b="1" dirty="0">
              <a:cs typeface="0 Zar Bold" panose="00000700000000000000" pitchFamily="2" charset="-78"/>
            </a:endParaRP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fa-IR" b="1" dirty="0">
                <a:cs typeface="0 Zar Bold" panose="00000700000000000000" pitchFamily="2" charset="-78"/>
              </a:rPr>
              <a:t>زخم کوچک زیر چشم چپ</a:t>
            </a:r>
            <a:endParaRPr lang="en-US" b="1" dirty="0">
              <a:cs typeface="0 Zar Bold" panose="00000700000000000000" pitchFamily="2" charset="-78"/>
            </a:endParaRP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fa-IR" b="1" dirty="0">
                <a:cs typeface="0 Zar Bold" panose="00000700000000000000" pitchFamily="2" charset="-78"/>
              </a:rPr>
              <a:t>زخم باز ۸ سانتی روی ساعد چپ</a:t>
            </a:r>
            <a:endParaRPr lang="en-US" b="1" dirty="0">
              <a:cs typeface="0 Zar Bold" panose="00000700000000000000" pitchFamily="2" charset="-78"/>
            </a:endParaRPr>
          </a:p>
        </p:txBody>
      </p:sp>
      <p:sp>
        <p:nvSpPr>
          <p:cNvPr id="51" name="Rectangle 22">
            <a:extLst>
              <a:ext uri="{FF2B5EF4-FFF2-40B4-BE49-F238E27FC236}">
                <a16:creationId xmlns:a16="http://schemas.microsoft.com/office/drawing/2014/main" id="{B4CC217B-3FD4-E74D-A283-7A9DA3413235}"/>
              </a:ext>
            </a:extLst>
          </p:cNvPr>
          <p:cNvSpPr>
            <a:spLocks noChangeAspect="1"/>
          </p:cNvSpPr>
          <p:nvPr/>
        </p:nvSpPr>
        <p:spPr>
          <a:xfrm>
            <a:off x="9563466" y="3660539"/>
            <a:ext cx="360000" cy="360000"/>
          </a:xfrm>
          <a:prstGeom prst="ellipse">
            <a:avLst/>
          </a:prstGeom>
          <a:solidFill>
            <a:srgbClr val="279E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/>
              <a:t>18</a:t>
            </a:r>
          </a:p>
        </p:txBody>
      </p:sp>
      <p:sp>
        <p:nvSpPr>
          <p:cNvPr id="52" name="Retângulo 51">
            <a:extLst>
              <a:ext uri="{FF2B5EF4-FFF2-40B4-BE49-F238E27FC236}">
                <a16:creationId xmlns:a16="http://schemas.microsoft.com/office/drawing/2014/main" id="{ADC26F5A-6BFC-834D-AD04-9FE6B78C6586}"/>
              </a:ext>
            </a:extLst>
          </p:cNvPr>
          <p:cNvSpPr/>
          <p:nvPr/>
        </p:nvSpPr>
        <p:spPr>
          <a:xfrm>
            <a:off x="10108282" y="3667926"/>
            <a:ext cx="1672654" cy="132343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cs typeface="Times New Roman"/>
              </a:rPr>
              <a:t>HR </a:t>
            </a:r>
            <a:r>
              <a:rPr lang="en-US" sz="1600" b="1" dirty="0">
                <a:cs typeface="Times New Roman"/>
              </a:rPr>
              <a:t>90</a:t>
            </a:r>
            <a:endParaRPr lang="fr-FR" sz="1600" b="1" dirty="0">
              <a:cs typeface="Times New Roma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cs typeface="Times New Roman"/>
              </a:rPr>
              <a:t>BP </a:t>
            </a:r>
            <a:r>
              <a:rPr lang="en-US" sz="1600" b="1" dirty="0">
                <a:cs typeface="Times New Roman"/>
              </a:rPr>
              <a:t>148/70</a:t>
            </a:r>
          </a:p>
          <a:p>
            <a:pPr marL="171450" indent="-171450">
              <a:buFont typeface="Arial,Sans-Serif" panose="020B0604020202020204" pitchFamily="34" charset="0"/>
              <a:buChar char="•"/>
            </a:pPr>
            <a:r>
              <a:rPr lang="en-US" sz="1600" dirty="0">
                <a:cs typeface="Calibri"/>
              </a:rPr>
              <a:t>O</a:t>
            </a:r>
            <a:r>
              <a:rPr lang="en-US" sz="1600" baseline="-25000" dirty="0">
                <a:cs typeface="Calibri"/>
              </a:rPr>
              <a:t>2 </a:t>
            </a:r>
            <a:r>
              <a:rPr lang="en-US" sz="1600" dirty="0" err="1">
                <a:cs typeface="Calibri"/>
              </a:rPr>
              <a:t>Sats</a:t>
            </a:r>
            <a:r>
              <a:rPr lang="en-US" sz="1600" dirty="0">
                <a:cs typeface="Calibri"/>
              </a:rPr>
              <a:t> </a:t>
            </a:r>
            <a:r>
              <a:rPr lang="en-US" sz="1600" b="1" dirty="0">
                <a:cs typeface="Calibri"/>
              </a:rPr>
              <a:t>99%</a:t>
            </a:r>
            <a:endParaRPr lang="en-US" sz="1600" b="1" dirty="0">
              <a:ea typeface="+mn-lt"/>
              <a:cs typeface="+mn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cs typeface="Times New Roman"/>
              </a:rPr>
              <a:t>RR </a:t>
            </a:r>
            <a:r>
              <a:rPr lang="en-US" sz="1600" b="1" dirty="0">
                <a:cs typeface="Times New Roman"/>
              </a:rPr>
              <a:t>20</a:t>
            </a:r>
          </a:p>
          <a:p>
            <a:pPr marL="171450" indent="-171450">
              <a:buFont typeface="Arial,Sans-Serif" panose="020B0604020202020204" pitchFamily="34" charset="0"/>
              <a:buChar char="•"/>
            </a:pPr>
            <a:r>
              <a:rPr lang="en-US" sz="1600" dirty="0">
                <a:cs typeface="Calibri"/>
              </a:rPr>
              <a:t>GCS </a:t>
            </a:r>
            <a:r>
              <a:rPr lang="en-US" sz="1600" b="1" dirty="0">
                <a:cs typeface="Calibri"/>
              </a:rPr>
              <a:t>15</a:t>
            </a:r>
            <a:endParaRPr lang="en-US" sz="1600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85143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500" fill="hold"/>
                                        <p:tgtEl>
                                          <p:spTgt spid="45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7" dur="500" fill="hold"/>
                                        <p:tgtEl>
                                          <p:spTgt spid="45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45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45">
                                            <p:bg/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uiExpand="1" build="allAtOnce" animBg="1"/>
      <p:bldP spid="32" grpId="0" uiExpand="1" build="allAtOnce" animBg="1"/>
      <p:bldP spid="45" grpId="0" uiExpand="1" build="allAtOnce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812D72F-C0CA-44B7-8524-6C909FDFA6A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22</a:t>
            </a:fld>
            <a:endParaRPr lang="en-GB" noProof="0"/>
          </a:p>
        </p:txBody>
      </p:sp>
      <p:sp>
        <p:nvSpPr>
          <p:cNvPr id="9" name="Titre 7">
            <a:extLst>
              <a:ext uri="{FF2B5EF4-FFF2-40B4-BE49-F238E27FC236}">
                <a16:creationId xmlns:a16="http://schemas.microsoft.com/office/drawing/2014/main" id="{E167E530-F74A-7A48-8AE8-6F04634C8668}"/>
              </a:ext>
            </a:extLst>
          </p:cNvPr>
          <p:cNvSpPr txBox="1">
            <a:spLocks/>
          </p:cNvSpPr>
          <p:nvPr/>
        </p:nvSpPr>
        <p:spPr bwMode="invGray">
          <a:xfrm>
            <a:off x="342296" y="305281"/>
            <a:ext cx="9202620" cy="720000"/>
          </a:xfrm>
          <a:prstGeom prst="rect">
            <a:avLst/>
          </a:prstGeom>
        </p:spPr>
        <p:txBody>
          <a:bodyPr vert="horz" lIns="18000" tIns="0" rIns="36000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</a:rPr>
              <a:t>Green Zone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4DF3EEB4-731B-D446-A773-3666A59863A1}"/>
              </a:ext>
            </a:extLst>
          </p:cNvPr>
          <p:cNvSpPr/>
          <p:nvPr/>
        </p:nvSpPr>
        <p:spPr>
          <a:xfrm>
            <a:off x="4682310" y="1997839"/>
            <a:ext cx="1184463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PT" sz="1800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Roboto" panose="02000000000000000000" pitchFamily="2" charset="0"/>
              </a:rPr>
              <a:t>?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B8EDE1EF-9DF0-AA4A-97CB-15C428A02E72}"/>
              </a:ext>
            </a:extLst>
          </p:cNvPr>
          <p:cNvSpPr/>
          <p:nvPr/>
        </p:nvSpPr>
        <p:spPr>
          <a:xfrm>
            <a:off x="526092" y="2136338"/>
            <a:ext cx="3666317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GB" sz="540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Roboto" panose="02000000000000000000" pitchFamily="2" charset="0"/>
              </a:rPr>
              <a:t>Discussion &amp; Critical Thinking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81F8C0D9-3E13-8449-A168-F5A920C2A4E7}"/>
              </a:ext>
            </a:extLst>
          </p:cNvPr>
          <p:cNvSpPr txBox="1"/>
          <p:nvPr/>
        </p:nvSpPr>
        <p:spPr>
          <a:xfrm>
            <a:off x="6096000" y="1763831"/>
            <a:ext cx="5891213" cy="443198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 algn="r" rtl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a-IR" sz="2400" dirty="0">
                <a:latin typeface="Roboto"/>
                <a:ea typeface="Roboto"/>
                <a:cs typeface="2  Titr" panose="00000700000000000000" pitchFamily="2" charset="-78"/>
              </a:rPr>
              <a:t>آیا همه بیماران راه‌رونده سبز هستند؟</a:t>
            </a:r>
          </a:p>
          <a:p>
            <a:pPr marL="285750" indent="-285750" algn="r" rtl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a-IR" sz="2400" dirty="0">
                <a:latin typeface="Roboto"/>
                <a:ea typeface="Roboto"/>
                <a:cs typeface="2  Titr" panose="00000700000000000000" pitchFamily="2" charset="-78"/>
              </a:rPr>
              <a:t>منطقه سبز چقدر باید بزرگ باشد؟</a:t>
            </a:r>
          </a:p>
          <a:p>
            <a:pPr marL="285750" indent="-285750" algn="r" rtl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a-IR" sz="2400" dirty="0">
                <a:latin typeface="Roboto"/>
                <a:ea typeface="Roboto"/>
                <a:cs typeface="2  Titr" panose="00000700000000000000" pitchFamily="2" charset="-78"/>
              </a:rPr>
              <a:t>چه تجهیزاتی باید در منطقه سبز باشد؟</a:t>
            </a:r>
          </a:p>
          <a:p>
            <a:pPr marL="285750" indent="-285750" algn="r" rtl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a-IR" sz="2400" dirty="0">
                <a:latin typeface="Roboto"/>
                <a:ea typeface="Roboto"/>
                <a:cs typeface="2  Titr" panose="00000700000000000000" pitchFamily="2" charset="-78"/>
              </a:rPr>
              <a:t>چه وسایلی نباید در منطقه سبز باشد؟</a:t>
            </a:r>
          </a:p>
          <a:p>
            <a:pPr marL="285750" indent="-285750" algn="r" rtl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a-IR" sz="2400" dirty="0">
                <a:latin typeface="Roboto"/>
                <a:ea typeface="Roboto"/>
                <a:cs typeface="2  Titr" panose="00000700000000000000" pitchFamily="2" charset="-78"/>
              </a:rPr>
              <a:t>آیا می‌توان از منطقه سبز مستقیم مرخص کرد؟</a:t>
            </a:r>
          </a:p>
          <a:p>
            <a:pPr marL="285750" indent="-285750" algn="r" rtl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a-IR" sz="2400" dirty="0">
                <a:latin typeface="Roboto"/>
                <a:ea typeface="Roboto"/>
                <a:cs typeface="2  Titr" panose="00000700000000000000" pitchFamily="2" charset="-78"/>
              </a:rPr>
              <a:t>آیا همراهان و خانواده را راه بدهیم به منطقه سبز؟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33C6F1B3-BC15-EE44-A5B0-9D74785CA247}"/>
              </a:ext>
            </a:extLst>
          </p:cNvPr>
          <p:cNvSpPr txBox="1"/>
          <p:nvPr/>
        </p:nvSpPr>
        <p:spPr>
          <a:xfrm>
            <a:off x="513268" y="4860161"/>
            <a:ext cx="5314275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r" rtl="1"/>
            <a:r>
              <a:rPr lang="fa-IR" b="1" dirty="0">
                <a:cs typeface="2  Titr" panose="00000700000000000000" pitchFamily="2" charset="-78"/>
              </a:rPr>
              <a:t>«آیا این اصول در محیط و شرایط خودتون (بیمارستان خودتون) </a:t>
            </a:r>
          </a:p>
          <a:p>
            <a:pPr algn="r" rtl="1"/>
            <a:r>
              <a:rPr lang="fa-IR" b="1" dirty="0">
                <a:cs typeface="2  Titr" panose="00000700000000000000" pitchFamily="2" charset="-78"/>
              </a:rPr>
              <a:t>قابل اجرا و کاربردی هستن؟»</a:t>
            </a:r>
            <a:endParaRPr lang="fa-IR" dirty="0">
              <a:effectLst/>
              <a:cs typeface="2  Titr" panose="00000700000000000000" pitchFamily="2" charset="-78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52BC0D9-4E9D-0541-8A31-4B8A939E8BDF}"/>
              </a:ext>
            </a:extLst>
          </p:cNvPr>
          <p:cNvSpPr txBox="1"/>
          <p:nvPr/>
        </p:nvSpPr>
        <p:spPr>
          <a:xfrm>
            <a:off x="526092" y="5826482"/>
            <a:ext cx="5301451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a-IR" b="1" dirty="0">
                <a:cs typeface="2  Titr" panose="00000700000000000000" pitchFamily="2" charset="-78"/>
              </a:rPr>
              <a:t>«آیا همین الان این اصول رو دارید اجرا می‌کنید؟ اگر نه، چرا؟»</a:t>
            </a:r>
            <a:endParaRPr lang="fa-IR" dirty="0">
              <a:effectLst/>
              <a:cs typeface="2 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85516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B20C9E94-1112-2D44-806B-28C549A662A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E7D82E6A-DA77-5C4F-A196-C36FE86DCB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GB" b="1"/>
              <a:t>Green Zone</a:t>
            </a: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D708FD58-DBCD-9A43-95A7-8F213F51AC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23</a:t>
            </a:fld>
            <a:endParaRPr lang="en-GB" noProof="0"/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EC03B4E9-3780-A34A-9F27-2E5D46B69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>
                <a:solidFill>
                  <a:schemeClr val="accent1">
                    <a:lumMod val="75000"/>
                  </a:schemeClr>
                </a:solidFill>
              </a:rPr>
              <a:t>Checking the Agenda</a:t>
            </a:r>
          </a:p>
        </p:txBody>
      </p:sp>
      <p:sp>
        <p:nvSpPr>
          <p:cNvPr id="9" name="Marcador de Posição do Rodapé 4">
            <a:extLst>
              <a:ext uri="{FF2B5EF4-FFF2-40B4-BE49-F238E27FC236}">
                <a16:creationId xmlns:a16="http://schemas.microsoft.com/office/drawing/2014/main" id="{1C4CCEF2-93D4-384F-A571-E964D3237477}"/>
              </a:ext>
            </a:extLst>
          </p:cNvPr>
          <p:cNvSpPr txBox="1">
            <a:spLocks/>
          </p:cNvSpPr>
          <p:nvPr/>
        </p:nvSpPr>
        <p:spPr>
          <a:xfrm>
            <a:off x="181709" y="6580588"/>
            <a:ext cx="2264608" cy="180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latin typeface="Roboto" panose="02000000000000000000" pitchFamily="2" charset="0"/>
            </a:endParaRPr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71C9CCE8-CE46-2543-BCEF-350ACD4BB9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126" y="3630113"/>
            <a:ext cx="8414257" cy="1897099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FFB84569-B44D-AD42-986A-23406A83B798}"/>
              </a:ext>
            </a:extLst>
          </p:cNvPr>
          <p:cNvSpPr txBox="1"/>
          <p:nvPr/>
        </p:nvSpPr>
        <p:spPr>
          <a:xfrm>
            <a:off x="480486" y="1792614"/>
            <a:ext cx="2922282" cy="2118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00B050"/>
              </a:buClr>
              <a:buFont typeface="Wingdings" pitchFamily="2" charset="2"/>
              <a:buChar char="ü"/>
            </a:pP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</a:rPr>
              <a:t>Why is it important </a:t>
            </a:r>
          </a:p>
          <a:p>
            <a:pPr marL="285750" indent="-285750">
              <a:lnSpc>
                <a:spcPct val="150000"/>
              </a:lnSpc>
              <a:buClr>
                <a:srgbClr val="00B050"/>
              </a:buClr>
              <a:buFont typeface="Wingdings" pitchFamily="2" charset="2"/>
              <a:buChar char="ü"/>
            </a:pP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</a:rPr>
              <a:t>Where to locate</a:t>
            </a:r>
          </a:p>
          <a:p>
            <a:pPr marL="285750" indent="-285750">
              <a:lnSpc>
                <a:spcPct val="150000"/>
              </a:lnSpc>
              <a:buClr>
                <a:srgbClr val="00B050"/>
              </a:buClr>
              <a:buFont typeface="Wingdings" pitchFamily="2" charset="2"/>
              <a:buChar char="ü"/>
            </a:pP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</a:rPr>
              <a:t>Who should work there</a:t>
            </a:r>
          </a:p>
          <a:p>
            <a:pPr marL="285750" indent="-285750">
              <a:lnSpc>
                <a:spcPct val="150000"/>
              </a:lnSpc>
              <a:buClr>
                <a:srgbClr val="00B050"/>
              </a:buClr>
              <a:buFont typeface="Wingdings" pitchFamily="2" charset="2"/>
              <a:buChar char="ü"/>
            </a:pP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</a:rPr>
              <a:t>How to operate</a:t>
            </a:r>
          </a:p>
          <a:p>
            <a:pPr marL="285750" indent="-285750">
              <a:lnSpc>
                <a:spcPct val="150000"/>
              </a:lnSpc>
              <a:buClr>
                <a:srgbClr val="00B050"/>
              </a:buClr>
              <a:buFont typeface="Wingdings" pitchFamily="2" charset="2"/>
              <a:buChar char="ü"/>
            </a:pPr>
            <a:endParaRPr lang="en-GB" dirty="0">
              <a:latin typeface="Roboto" panose="02000000000000000000" pitchFamily="2" charset="0"/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9B8972A9-DB3C-274A-BB1C-3461A069319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5" t="3861" r="3636" b="4360"/>
          <a:stretch/>
        </p:blipFill>
        <p:spPr>
          <a:xfrm>
            <a:off x="6768131" y="154074"/>
            <a:ext cx="3116038" cy="3116040"/>
          </a:xfrm>
          <a:prstGeom prst="rect">
            <a:avLst/>
          </a:prstGeom>
        </p:spPr>
      </p:pic>
      <p:sp>
        <p:nvSpPr>
          <p:cNvPr id="13" name="Retângulo de Cantos Cortados No Mesmo Lado 12">
            <a:extLst>
              <a:ext uri="{FF2B5EF4-FFF2-40B4-BE49-F238E27FC236}">
                <a16:creationId xmlns:a16="http://schemas.microsoft.com/office/drawing/2014/main" id="{2132CB2C-B25F-464D-BC55-AA54690C770D}"/>
              </a:ext>
            </a:extLst>
          </p:cNvPr>
          <p:cNvSpPr/>
          <p:nvPr/>
        </p:nvSpPr>
        <p:spPr>
          <a:xfrm>
            <a:off x="8750398" y="1925270"/>
            <a:ext cx="1880032" cy="1540556"/>
          </a:xfrm>
          <a:prstGeom prst="snip2SameRect">
            <a:avLst/>
          </a:prstGeom>
          <a:solidFill>
            <a:srgbClr val="00B050"/>
          </a:solidFill>
          <a:scene3d>
            <a:camera prst="isometricOffAxis2Left">
              <a:rot lat="890651" lon="2178552" rev="107256"/>
            </a:camera>
            <a:lightRig rig="threePt" dir="t"/>
          </a:scene3d>
          <a:sp3d extrusionH="2540000">
            <a:extrusionClr>
              <a:srgbClr val="92D050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Roboto" panose="02000000000000000000" pitchFamily="2" charset="0"/>
            </a:endParaRP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8F80DC8F-E547-AC4F-B298-264C41AD7372}"/>
              </a:ext>
            </a:extLst>
          </p:cNvPr>
          <p:cNvSpPr/>
          <p:nvPr/>
        </p:nvSpPr>
        <p:spPr>
          <a:xfrm>
            <a:off x="9329551" y="2430561"/>
            <a:ext cx="554618" cy="99282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scene3d>
            <a:camera prst="orthographicFront">
              <a:rot lat="840000" lon="2160000" rev="6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oboto" panose="020000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D17E19-5A8A-C605-0EE9-E6570063131B}"/>
              </a:ext>
            </a:extLst>
          </p:cNvPr>
          <p:cNvSpPr txBox="1"/>
          <p:nvPr/>
        </p:nvSpPr>
        <p:spPr>
          <a:xfrm>
            <a:off x="3597639" y="1779736"/>
            <a:ext cx="2688891" cy="171970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 algn="r" rt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a-IR" dirty="0">
                <a:solidFill>
                  <a:schemeClr val="tx2"/>
                </a:solidFill>
                <a:cs typeface="0 Zar Bold" panose="00000700000000000000" pitchFamily="2" charset="-78"/>
              </a:rPr>
              <a:t>چرا مهم است</a:t>
            </a:r>
          </a:p>
          <a:p>
            <a:pPr marL="285750" indent="-285750" algn="r" rt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a-IR" dirty="0">
                <a:solidFill>
                  <a:schemeClr val="tx2"/>
                </a:solidFill>
                <a:cs typeface="0 Zar Bold" panose="00000700000000000000" pitchFamily="2" charset="-78"/>
              </a:rPr>
              <a:t>کجا باید مستقر شد</a:t>
            </a:r>
          </a:p>
          <a:p>
            <a:pPr marL="285750" indent="-285750" algn="r" rt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a-IR" dirty="0">
                <a:solidFill>
                  <a:schemeClr val="tx2"/>
                </a:solidFill>
                <a:cs typeface="0 Zar Bold" panose="00000700000000000000" pitchFamily="2" charset="-78"/>
              </a:rPr>
              <a:t>چه کسی باید آنجا کارکند</a:t>
            </a:r>
          </a:p>
          <a:p>
            <a:pPr marL="285750" indent="-285750" algn="r" rt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a-IR" dirty="0">
                <a:solidFill>
                  <a:schemeClr val="tx2"/>
                </a:solidFill>
                <a:cs typeface="0 Zar Bold" panose="00000700000000000000" pitchFamily="2" charset="-78"/>
              </a:rPr>
              <a:t>چگونه کار کنیم</a:t>
            </a:r>
          </a:p>
        </p:txBody>
      </p:sp>
    </p:spTree>
    <p:extLst>
      <p:ext uri="{BB962C8B-B14F-4D97-AF65-F5344CB8AC3E}">
        <p14:creationId xmlns:p14="http://schemas.microsoft.com/office/powerpoint/2010/main" val="1395968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>
            <a:extLst>
              <a:ext uri="{FF2B5EF4-FFF2-40B4-BE49-F238E27FC236}">
                <a16:creationId xmlns:a16="http://schemas.microsoft.com/office/drawing/2014/main" id="{71C9CCE8-CE46-2543-BCEF-350ACD4BB9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6087" y="4720673"/>
            <a:ext cx="6473748" cy="1439451"/>
          </a:xfrm>
          <a:prstGeom prst="rect">
            <a:avLst/>
          </a:prstGeom>
        </p:spPr>
      </p:pic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E7D82E6A-DA77-5C4F-A196-C36FE86DCB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0484" y="1188003"/>
            <a:ext cx="4783177" cy="390555"/>
          </a:xfrm>
        </p:spPr>
        <p:txBody>
          <a:bodyPr>
            <a:normAutofit fontScale="92500" lnSpcReduction="20000"/>
          </a:bodyPr>
          <a:lstStyle/>
          <a:p>
            <a:pPr algn="r" rtl="1"/>
            <a:r>
              <a:rPr lang="fa-IR" sz="2800" b="1" dirty="0">
                <a:solidFill>
                  <a:srgbClr val="FF0000"/>
                </a:solidFill>
                <a:cs typeface="B Titr" panose="00000700000000000000" pitchFamily="2" charset="-78"/>
              </a:rPr>
              <a:t>هر بیماری نباید وارد بخش اورژانس شود</a:t>
            </a:r>
            <a:endParaRPr lang="en-GB" sz="2800" b="1" dirty="0">
              <a:solidFill>
                <a:srgbClr val="FF0000"/>
              </a:solidFill>
              <a:cs typeface="B Titr" panose="00000700000000000000" pitchFamily="2" charset="-78"/>
            </a:endParaRP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D708FD58-DBCD-9A43-95A7-8F213F51AC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3</a:t>
            </a:fld>
            <a:endParaRPr lang="en-GB" noProof="0"/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EC03B4E9-3780-A34A-9F27-2E5D46B69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>
                <a:solidFill>
                  <a:schemeClr val="accent1">
                    <a:lumMod val="75000"/>
                  </a:schemeClr>
                </a:solidFill>
              </a:rPr>
              <a:t>The Green Zone concept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2CF8DF77-4DF7-FA40-BE31-6A028DFBF2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5" t="3861" r="3636" b="4360"/>
          <a:stretch/>
        </p:blipFill>
        <p:spPr>
          <a:xfrm>
            <a:off x="7628162" y="154074"/>
            <a:ext cx="3116038" cy="3116040"/>
          </a:xfrm>
          <a:prstGeom prst="rect">
            <a:avLst/>
          </a:prstGeom>
        </p:spPr>
      </p:pic>
      <p:sp>
        <p:nvSpPr>
          <p:cNvPr id="37" name="Cubo 36">
            <a:extLst>
              <a:ext uri="{FF2B5EF4-FFF2-40B4-BE49-F238E27FC236}">
                <a16:creationId xmlns:a16="http://schemas.microsoft.com/office/drawing/2014/main" id="{55E17F16-7367-9B47-8683-5454D7E3911A}"/>
              </a:ext>
            </a:extLst>
          </p:cNvPr>
          <p:cNvSpPr/>
          <p:nvPr/>
        </p:nvSpPr>
        <p:spPr>
          <a:xfrm rot="165109" flipH="1">
            <a:off x="7743946" y="3980093"/>
            <a:ext cx="631779" cy="528604"/>
          </a:xfrm>
          <a:prstGeom prst="cube">
            <a:avLst>
              <a:gd name="adj" fmla="val 4106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Roboto" panose="02000000000000000000" pitchFamily="2" charset="0"/>
            </a:endParaRPr>
          </a:p>
        </p:txBody>
      </p:sp>
      <p:sp>
        <p:nvSpPr>
          <p:cNvPr id="39" name="Retângulo 38">
            <a:extLst>
              <a:ext uri="{FF2B5EF4-FFF2-40B4-BE49-F238E27FC236}">
                <a16:creationId xmlns:a16="http://schemas.microsoft.com/office/drawing/2014/main" id="{22923899-3CE8-354C-8CCE-B1457BD9E8DD}"/>
              </a:ext>
            </a:extLst>
          </p:cNvPr>
          <p:cNvSpPr/>
          <p:nvPr/>
        </p:nvSpPr>
        <p:spPr>
          <a:xfrm rot="164989">
            <a:off x="6956700" y="3902283"/>
            <a:ext cx="1914424" cy="6797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Roboto" panose="02000000000000000000" pitchFamily="2" charset="0"/>
            </a:endParaRPr>
          </a:p>
        </p:txBody>
      </p:sp>
      <p:sp>
        <p:nvSpPr>
          <p:cNvPr id="51" name="CaixaDeTexto 50">
            <a:extLst>
              <a:ext uri="{FF2B5EF4-FFF2-40B4-BE49-F238E27FC236}">
                <a16:creationId xmlns:a16="http://schemas.microsoft.com/office/drawing/2014/main" id="{55538BB1-8A19-F640-A328-52D7FC1462F4}"/>
              </a:ext>
            </a:extLst>
          </p:cNvPr>
          <p:cNvSpPr txBox="1"/>
          <p:nvPr/>
        </p:nvSpPr>
        <p:spPr>
          <a:xfrm>
            <a:off x="780071" y="1792318"/>
            <a:ext cx="3915624" cy="115416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2400" dirty="0">
                <a:latin typeface="Roboto"/>
                <a:ea typeface="Roboto"/>
                <a:cs typeface="2  Zar" panose="00000400000000000000" pitchFamily="2" charset="-78"/>
              </a:rPr>
              <a:t>مرحله اول تریاژ، بیماران راه رونده را از بیماران غیر راه رونده جدا می‌کند…</a:t>
            </a:r>
            <a:endParaRPr lang="en-GB" sz="2400" dirty="0">
              <a:latin typeface="Roboto"/>
              <a:ea typeface="Roboto"/>
              <a:cs typeface="2  Zar" panose="00000400000000000000" pitchFamily="2" charset="-78"/>
            </a:endParaRPr>
          </a:p>
        </p:txBody>
      </p:sp>
      <p:sp>
        <p:nvSpPr>
          <p:cNvPr id="4" name="Retângulo de Cantos Cortados No Mesmo Lado 3">
            <a:extLst>
              <a:ext uri="{FF2B5EF4-FFF2-40B4-BE49-F238E27FC236}">
                <a16:creationId xmlns:a16="http://schemas.microsoft.com/office/drawing/2014/main" id="{89EE3494-3E7F-0F4D-8A35-64ECA87743D4}"/>
              </a:ext>
            </a:extLst>
          </p:cNvPr>
          <p:cNvSpPr/>
          <p:nvPr/>
        </p:nvSpPr>
        <p:spPr>
          <a:xfrm>
            <a:off x="9681366" y="1765858"/>
            <a:ext cx="1880032" cy="1540556"/>
          </a:xfrm>
          <a:prstGeom prst="snip2SameRect">
            <a:avLst/>
          </a:prstGeom>
          <a:solidFill>
            <a:srgbClr val="00B050"/>
          </a:solidFill>
          <a:scene3d>
            <a:camera prst="isometricOffAxis2Left">
              <a:rot lat="890651" lon="2178552" rev="107256"/>
            </a:camera>
            <a:lightRig rig="threePt" dir="t"/>
          </a:scene3d>
          <a:sp3d extrusionH="2540000">
            <a:extrusionClr>
              <a:srgbClr val="92D050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Roboto" panose="02000000000000000000" pitchFamily="2" charset="0"/>
            </a:endParaRP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A467F932-A72D-CF42-A2BB-91BAAC6CB5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317226" y="2036288"/>
            <a:ext cx="1742609" cy="1697246"/>
          </a:xfrm>
          <a:prstGeom prst="rect">
            <a:avLst/>
          </a:prstGeom>
        </p:spPr>
      </p:pic>
      <p:sp>
        <p:nvSpPr>
          <p:cNvPr id="50" name="Retângulo 49">
            <a:extLst>
              <a:ext uri="{FF2B5EF4-FFF2-40B4-BE49-F238E27FC236}">
                <a16:creationId xmlns:a16="http://schemas.microsoft.com/office/drawing/2014/main" id="{9AE2853C-C10E-394F-BC24-19E31CBAA511}"/>
              </a:ext>
            </a:extLst>
          </p:cNvPr>
          <p:cNvSpPr/>
          <p:nvPr/>
        </p:nvSpPr>
        <p:spPr>
          <a:xfrm>
            <a:off x="10244672" y="2277291"/>
            <a:ext cx="554618" cy="99282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scene3d>
            <a:camera prst="orthographicFront">
              <a:rot lat="840000" lon="2160000" rev="6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Roboto" panose="02000000000000000000" pitchFamily="2" charset="0"/>
            </a:endParaRPr>
          </a:p>
        </p:txBody>
      </p:sp>
      <p:cxnSp>
        <p:nvCxnSpPr>
          <p:cNvPr id="54" name="Conexão Curva 53">
            <a:extLst>
              <a:ext uri="{FF2B5EF4-FFF2-40B4-BE49-F238E27FC236}">
                <a16:creationId xmlns:a16="http://schemas.microsoft.com/office/drawing/2014/main" id="{138ABDDA-7D80-9C4D-94F2-975248EF5910}"/>
              </a:ext>
            </a:extLst>
          </p:cNvPr>
          <p:cNvCxnSpPr>
            <a:cxnSpLocks/>
          </p:cNvCxnSpPr>
          <p:nvPr/>
        </p:nvCxnSpPr>
        <p:spPr>
          <a:xfrm flipV="1">
            <a:off x="8277869" y="3965231"/>
            <a:ext cx="2466331" cy="1060368"/>
          </a:xfrm>
          <a:prstGeom prst="curvedConnector3">
            <a:avLst>
              <a:gd name="adj1" fmla="val 110247"/>
            </a:avLst>
          </a:prstGeom>
          <a:ln w="1016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exão Curva 64">
            <a:extLst>
              <a:ext uri="{FF2B5EF4-FFF2-40B4-BE49-F238E27FC236}">
                <a16:creationId xmlns:a16="http://schemas.microsoft.com/office/drawing/2014/main" id="{608C316A-3742-6B49-9835-E016763C41D4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7048452" y="3446162"/>
            <a:ext cx="1321166" cy="1041670"/>
          </a:xfrm>
          <a:prstGeom prst="curvedConnector3">
            <a:avLst>
              <a:gd name="adj1" fmla="val 14797"/>
            </a:avLst>
          </a:prstGeom>
          <a:ln w="889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Imagem 48">
            <a:extLst>
              <a:ext uri="{FF2B5EF4-FFF2-40B4-BE49-F238E27FC236}">
                <a16:creationId xmlns:a16="http://schemas.microsoft.com/office/drawing/2014/main" id="{F60CD63C-A837-7142-8A76-481B17967A1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1306" y="2903038"/>
            <a:ext cx="960076" cy="960076"/>
          </a:xfrm>
          <a:prstGeom prst="rect">
            <a:avLst/>
          </a:prstGeom>
        </p:spPr>
      </p:pic>
      <p:sp>
        <p:nvSpPr>
          <p:cNvPr id="89" name="Retângulo 88">
            <a:extLst>
              <a:ext uri="{FF2B5EF4-FFF2-40B4-BE49-F238E27FC236}">
                <a16:creationId xmlns:a16="http://schemas.microsoft.com/office/drawing/2014/main" id="{245CE279-9193-DE4A-B958-5770D62EB31E}"/>
              </a:ext>
            </a:extLst>
          </p:cNvPr>
          <p:cNvSpPr/>
          <p:nvPr/>
        </p:nvSpPr>
        <p:spPr>
          <a:xfrm>
            <a:off x="1298215" y="3750797"/>
            <a:ext cx="199766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GB" sz="54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Roboto" panose="02000000000000000000" pitchFamily="2" charset="0"/>
              </a:rPr>
              <a:t>Why </a:t>
            </a:r>
          </a:p>
        </p:txBody>
      </p:sp>
      <p:sp>
        <p:nvSpPr>
          <p:cNvPr id="90" name="Retângulo 89">
            <a:extLst>
              <a:ext uri="{FF2B5EF4-FFF2-40B4-BE49-F238E27FC236}">
                <a16:creationId xmlns:a16="http://schemas.microsoft.com/office/drawing/2014/main" id="{DF3C5C22-262D-9244-BCEC-C717BD7BD885}"/>
              </a:ext>
            </a:extLst>
          </p:cNvPr>
          <p:cNvSpPr/>
          <p:nvPr/>
        </p:nvSpPr>
        <p:spPr>
          <a:xfrm>
            <a:off x="3579206" y="2773702"/>
            <a:ext cx="1184463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PT" sz="180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Roboto" panose="02000000000000000000" pitchFamily="2" charset="0"/>
              </a:rPr>
              <a:t>?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4323F09-ECF7-B37F-7213-26C131480F0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541" y="3438001"/>
            <a:ext cx="1608329" cy="1608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2106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E7D82E6A-DA77-5C4F-A196-C36FE86DCB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GB" b="1"/>
              <a:t>Not every patient should enter the Emergency Unit</a:t>
            </a: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D708FD58-DBCD-9A43-95A7-8F213F51AC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4</a:t>
            </a:fld>
            <a:endParaRPr lang="en-GB" noProof="0"/>
          </a:p>
        </p:txBody>
      </p:sp>
      <p:sp>
        <p:nvSpPr>
          <p:cNvPr id="9" name="Marcador de Posição do Rodapé 4">
            <a:extLst>
              <a:ext uri="{FF2B5EF4-FFF2-40B4-BE49-F238E27FC236}">
                <a16:creationId xmlns:a16="http://schemas.microsoft.com/office/drawing/2014/main" id="{1C4CCEF2-93D4-384F-A571-E964D3237477}"/>
              </a:ext>
            </a:extLst>
          </p:cNvPr>
          <p:cNvSpPr txBox="1">
            <a:spLocks/>
          </p:cNvSpPr>
          <p:nvPr/>
        </p:nvSpPr>
        <p:spPr>
          <a:xfrm>
            <a:off x="181709" y="6580588"/>
            <a:ext cx="2264608" cy="180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latin typeface="Roboto" panose="02000000000000000000" pitchFamily="2" charset="0"/>
            </a:endParaRP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2CF8DF77-4DF7-FA40-BE31-6A028DFBF2E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5" t="3861" r="3636" b="4360"/>
          <a:stretch/>
        </p:blipFill>
        <p:spPr>
          <a:xfrm>
            <a:off x="7628162" y="154074"/>
            <a:ext cx="3116038" cy="3116040"/>
          </a:xfrm>
          <a:prstGeom prst="rect">
            <a:avLst/>
          </a:prstGeom>
        </p:spPr>
      </p:pic>
      <p:sp>
        <p:nvSpPr>
          <p:cNvPr id="37" name="Cubo 36">
            <a:extLst>
              <a:ext uri="{FF2B5EF4-FFF2-40B4-BE49-F238E27FC236}">
                <a16:creationId xmlns:a16="http://schemas.microsoft.com/office/drawing/2014/main" id="{55E17F16-7367-9B47-8683-5454D7E3911A}"/>
              </a:ext>
            </a:extLst>
          </p:cNvPr>
          <p:cNvSpPr/>
          <p:nvPr/>
        </p:nvSpPr>
        <p:spPr>
          <a:xfrm rot="165109" flipH="1">
            <a:off x="7743946" y="3980093"/>
            <a:ext cx="631779" cy="528604"/>
          </a:xfrm>
          <a:prstGeom prst="cube">
            <a:avLst>
              <a:gd name="adj" fmla="val 4106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Roboto" panose="02000000000000000000" pitchFamily="2" charset="0"/>
            </a:endParaRPr>
          </a:p>
        </p:txBody>
      </p:sp>
      <p:sp>
        <p:nvSpPr>
          <p:cNvPr id="39" name="Retângulo 38">
            <a:extLst>
              <a:ext uri="{FF2B5EF4-FFF2-40B4-BE49-F238E27FC236}">
                <a16:creationId xmlns:a16="http://schemas.microsoft.com/office/drawing/2014/main" id="{22923899-3CE8-354C-8CCE-B1457BD9E8DD}"/>
              </a:ext>
            </a:extLst>
          </p:cNvPr>
          <p:cNvSpPr/>
          <p:nvPr/>
        </p:nvSpPr>
        <p:spPr>
          <a:xfrm rot="164989">
            <a:off x="6956700" y="3902283"/>
            <a:ext cx="1914424" cy="6797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Roboto" panose="02000000000000000000" pitchFamily="2" charset="0"/>
            </a:endParaRPr>
          </a:p>
        </p:txBody>
      </p:sp>
      <p:sp>
        <p:nvSpPr>
          <p:cNvPr id="4" name="Retângulo de Cantos Cortados No Mesmo Lado 3">
            <a:extLst>
              <a:ext uri="{FF2B5EF4-FFF2-40B4-BE49-F238E27FC236}">
                <a16:creationId xmlns:a16="http://schemas.microsoft.com/office/drawing/2014/main" id="{89EE3494-3E7F-0F4D-8A35-64ECA87743D4}"/>
              </a:ext>
            </a:extLst>
          </p:cNvPr>
          <p:cNvSpPr/>
          <p:nvPr/>
        </p:nvSpPr>
        <p:spPr>
          <a:xfrm>
            <a:off x="9681366" y="1765858"/>
            <a:ext cx="1880032" cy="1540556"/>
          </a:xfrm>
          <a:prstGeom prst="snip2SameRect">
            <a:avLst/>
          </a:prstGeom>
          <a:solidFill>
            <a:srgbClr val="00B050"/>
          </a:solidFill>
          <a:scene3d>
            <a:camera prst="isometricOffAxis2Left">
              <a:rot lat="890651" lon="2178552" rev="107256"/>
            </a:camera>
            <a:lightRig rig="threePt" dir="t"/>
          </a:scene3d>
          <a:sp3d extrusionH="2540000">
            <a:extrusionClr>
              <a:srgbClr val="92D050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Roboto" panose="02000000000000000000" pitchFamily="2" charset="0"/>
            </a:endParaRPr>
          </a:p>
        </p:txBody>
      </p:sp>
      <p:sp>
        <p:nvSpPr>
          <p:cNvPr id="50" name="Retângulo 49">
            <a:extLst>
              <a:ext uri="{FF2B5EF4-FFF2-40B4-BE49-F238E27FC236}">
                <a16:creationId xmlns:a16="http://schemas.microsoft.com/office/drawing/2014/main" id="{9AE2853C-C10E-394F-BC24-19E31CBAA511}"/>
              </a:ext>
            </a:extLst>
          </p:cNvPr>
          <p:cNvSpPr/>
          <p:nvPr/>
        </p:nvSpPr>
        <p:spPr>
          <a:xfrm>
            <a:off x="10244672" y="2277291"/>
            <a:ext cx="554618" cy="99282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scene3d>
            <a:camera prst="orthographicFront">
              <a:rot lat="840000" lon="2160000" rev="6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Roboto" panose="02000000000000000000" pitchFamily="2" charset="0"/>
            </a:endParaRPr>
          </a:p>
        </p:txBody>
      </p:sp>
      <p:pic>
        <p:nvPicPr>
          <p:cNvPr id="23" name="Imagem 22">
            <a:extLst>
              <a:ext uri="{FF2B5EF4-FFF2-40B4-BE49-F238E27FC236}">
                <a16:creationId xmlns:a16="http://schemas.microsoft.com/office/drawing/2014/main" id="{8927DE58-F0F0-F446-9A18-353DF6408B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017" y="2999981"/>
            <a:ext cx="4436920" cy="2928367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CFF46D54-B96C-2640-B8ED-2D599C0F7D7C}"/>
              </a:ext>
            </a:extLst>
          </p:cNvPr>
          <p:cNvSpPr txBox="1"/>
          <p:nvPr/>
        </p:nvSpPr>
        <p:spPr>
          <a:xfrm>
            <a:off x="452937" y="2027009"/>
            <a:ext cx="6358027" cy="830997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rtlCol="0" anchor="t">
            <a:spAutoFit/>
          </a:bodyPr>
          <a:lstStyle/>
          <a:p>
            <a:pPr algn="r" rtl="1"/>
            <a:r>
              <a:rPr lang="fa-IR" sz="2400" dirty="0">
                <a:latin typeface="Roboto"/>
                <a:ea typeface="Roboto"/>
              </a:rPr>
              <a:t>اولویت، پیدا کردن بیماران به شدت آسیب‌دیده (</a:t>
            </a:r>
            <a:r>
              <a:rPr lang="fa-IR" sz="2400" dirty="0">
                <a:solidFill>
                  <a:srgbClr val="FF0000"/>
                </a:solidFill>
                <a:latin typeface="Roboto"/>
                <a:ea typeface="Roboto"/>
              </a:rPr>
              <a:t>قرمز</a:t>
            </a:r>
            <a:r>
              <a:rPr lang="fa-IR" sz="2400" dirty="0">
                <a:latin typeface="Roboto"/>
                <a:ea typeface="Roboto"/>
              </a:rPr>
              <a:t>) است که اگر کاری انجام نشود، ممکن است به زودی بمیرند.</a:t>
            </a:r>
            <a:endParaRPr lang="en-GB" sz="2400" dirty="0">
              <a:latin typeface="Roboto" panose="02000000000000000000" pitchFamily="2" charset="0"/>
            </a:endParaRPr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20D576E2-2572-C449-B09C-AC935AAD0C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6087" y="4720673"/>
            <a:ext cx="6473748" cy="1439451"/>
          </a:xfrm>
          <a:prstGeom prst="rect">
            <a:avLst/>
          </a:prstGeom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B49D3F9B-21F6-DC40-B46D-6C93D22D829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798" y="3624712"/>
            <a:ext cx="4729737" cy="3121626"/>
          </a:xfrm>
          <a:prstGeom prst="rect">
            <a:avLst/>
          </a:prstGeom>
        </p:spPr>
      </p:pic>
      <p:sp>
        <p:nvSpPr>
          <p:cNvPr id="21" name="Título 7">
            <a:extLst>
              <a:ext uri="{FF2B5EF4-FFF2-40B4-BE49-F238E27FC236}">
                <a16:creationId xmlns:a16="http://schemas.microsoft.com/office/drawing/2014/main" id="{85099B79-83E0-BB43-9C67-1D5B997BD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999" y="359999"/>
            <a:ext cx="8160000" cy="720000"/>
          </a:xfrm>
        </p:spPr>
        <p:txBody>
          <a:bodyPr/>
          <a:lstStyle/>
          <a:p>
            <a:r>
              <a:rPr lang="en-GB" b="1">
                <a:solidFill>
                  <a:schemeClr val="accent1">
                    <a:lumMod val="75000"/>
                  </a:schemeClr>
                </a:solidFill>
              </a:rPr>
              <a:t>The Green Zone concept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F47DA6C-591A-E726-EAED-B876908DF85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541" y="3438001"/>
            <a:ext cx="1608329" cy="1608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2374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D708FD58-DBCD-9A43-95A7-8F213F51AC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5</a:t>
            </a:fld>
            <a:endParaRPr lang="en-GB" noProof="0"/>
          </a:p>
        </p:txBody>
      </p:sp>
      <p:sp>
        <p:nvSpPr>
          <p:cNvPr id="9" name="Marcador de Posição do Rodapé 4">
            <a:extLst>
              <a:ext uri="{FF2B5EF4-FFF2-40B4-BE49-F238E27FC236}">
                <a16:creationId xmlns:a16="http://schemas.microsoft.com/office/drawing/2014/main" id="{1C4CCEF2-93D4-384F-A571-E964D3237477}"/>
              </a:ext>
            </a:extLst>
          </p:cNvPr>
          <p:cNvSpPr txBox="1">
            <a:spLocks/>
          </p:cNvSpPr>
          <p:nvPr/>
        </p:nvSpPr>
        <p:spPr>
          <a:xfrm>
            <a:off x="181709" y="6580588"/>
            <a:ext cx="2264608" cy="180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latin typeface="Roboto" panose="02000000000000000000" pitchFamily="2" charset="0"/>
            </a:endParaRP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2CF8DF77-4DF7-FA40-BE31-6A028DFBF2E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5" t="3861" r="3636" b="4360"/>
          <a:stretch/>
        </p:blipFill>
        <p:spPr>
          <a:xfrm>
            <a:off x="7628162" y="154074"/>
            <a:ext cx="3116038" cy="3116040"/>
          </a:xfrm>
          <a:prstGeom prst="rect">
            <a:avLst/>
          </a:prstGeom>
        </p:spPr>
      </p:pic>
      <p:sp>
        <p:nvSpPr>
          <p:cNvPr id="4" name="Retângulo de Cantos Cortados No Mesmo Lado 3">
            <a:extLst>
              <a:ext uri="{FF2B5EF4-FFF2-40B4-BE49-F238E27FC236}">
                <a16:creationId xmlns:a16="http://schemas.microsoft.com/office/drawing/2014/main" id="{89EE3494-3E7F-0F4D-8A35-64ECA87743D4}"/>
              </a:ext>
            </a:extLst>
          </p:cNvPr>
          <p:cNvSpPr/>
          <p:nvPr/>
        </p:nvSpPr>
        <p:spPr>
          <a:xfrm>
            <a:off x="9681366" y="1765858"/>
            <a:ext cx="1880032" cy="1540556"/>
          </a:xfrm>
          <a:prstGeom prst="snip2SameRect">
            <a:avLst/>
          </a:prstGeom>
          <a:solidFill>
            <a:srgbClr val="00B050"/>
          </a:solidFill>
          <a:scene3d>
            <a:camera prst="isometricOffAxis2Left">
              <a:rot lat="890651" lon="2178552" rev="107256"/>
            </a:camera>
            <a:lightRig rig="threePt" dir="t"/>
          </a:scene3d>
          <a:sp3d extrusionH="2540000">
            <a:extrusionClr>
              <a:srgbClr val="92D050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Roboto" panose="02000000000000000000" pitchFamily="2" charset="0"/>
            </a:endParaRPr>
          </a:p>
        </p:txBody>
      </p:sp>
      <p:sp>
        <p:nvSpPr>
          <p:cNvPr id="50" name="Retângulo 49">
            <a:extLst>
              <a:ext uri="{FF2B5EF4-FFF2-40B4-BE49-F238E27FC236}">
                <a16:creationId xmlns:a16="http://schemas.microsoft.com/office/drawing/2014/main" id="{9AE2853C-C10E-394F-BC24-19E31CBAA511}"/>
              </a:ext>
            </a:extLst>
          </p:cNvPr>
          <p:cNvSpPr/>
          <p:nvPr/>
        </p:nvSpPr>
        <p:spPr>
          <a:xfrm>
            <a:off x="10244672" y="2277291"/>
            <a:ext cx="554618" cy="99282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scene3d>
            <a:camera prst="orthographicFront">
              <a:rot lat="840000" lon="2160000" rev="6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Roboto" panose="02000000000000000000" pitchFamily="2" charset="0"/>
            </a:endParaRPr>
          </a:p>
        </p:txBody>
      </p:sp>
      <p:pic>
        <p:nvPicPr>
          <p:cNvPr id="2054" name="Picture 6" descr="Man With Friends - 3d Man Team Png | Transparent PNG Download #496975 -  Vippng">
            <a:extLst>
              <a:ext uri="{FF2B5EF4-FFF2-40B4-BE49-F238E27FC236}">
                <a16:creationId xmlns:a16="http://schemas.microsoft.com/office/drawing/2014/main" id="{4EE800DA-B7DE-814A-B0F3-500CE9FE27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03992" y="3270114"/>
            <a:ext cx="2330477" cy="1872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3d Man Check Mark - 3d Man Png Quality , Transparent Cartoon - Jing.fm">
            <a:extLst>
              <a:ext uri="{FF2B5EF4-FFF2-40B4-BE49-F238E27FC236}">
                <a16:creationId xmlns:a16="http://schemas.microsoft.com/office/drawing/2014/main" id="{339FD8AB-7E52-784C-9286-3A387AE59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0220052" y="3313483"/>
            <a:ext cx="1721729" cy="1642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id="{E92F8A44-5268-CE41-87BC-52A6D0C59E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6087" y="4720673"/>
            <a:ext cx="6473748" cy="1439451"/>
          </a:xfrm>
          <a:prstGeom prst="rect">
            <a:avLst/>
          </a:prstGeom>
        </p:spPr>
      </p:pic>
      <p:pic>
        <p:nvPicPr>
          <p:cNvPr id="2072" name="Picture 24" descr="Cartoon Dead People Images, Stock Photos &amp; Vectors | Shutterstock">
            <a:extLst>
              <a:ext uri="{FF2B5EF4-FFF2-40B4-BE49-F238E27FC236}">
                <a16:creationId xmlns:a16="http://schemas.microsoft.com/office/drawing/2014/main" id="{70C2FDA6-C891-774F-BD94-D518DD5DA1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clrChange>
              <a:clrFrom>
                <a:srgbClr val="F8F7FD"/>
              </a:clrFrom>
              <a:clrTo>
                <a:srgbClr val="F8F7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86136" y="4258137"/>
            <a:ext cx="1525807" cy="1281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4" descr="Cartoon Dead People Images, Stock Photos &amp; Vectors | Shutterstock">
            <a:extLst>
              <a:ext uri="{FF2B5EF4-FFF2-40B4-BE49-F238E27FC236}">
                <a16:creationId xmlns:a16="http://schemas.microsoft.com/office/drawing/2014/main" id="{D4B2DA62-EEDF-F547-B9B2-C68784B25B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clrChange>
              <a:clrFrom>
                <a:srgbClr val="F8F7FD"/>
              </a:clrFrom>
              <a:clrTo>
                <a:srgbClr val="F8F7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235809">
            <a:off x="3532787" y="4258138"/>
            <a:ext cx="1525807" cy="1281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CaixaDeTexto 37">
            <a:extLst>
              <a:ext uri="{FF2B5EF4-FFF2-40B4-BE49-F238E27FC236}">
                <a16:creationId xmlns:a16="http://schemas.microsoft.com/office/drawing/2014/main" id="{56B9F4D8-A55F-014C-B7B9-FFF64B1FA913}"/>
              </a:ext>
            </a:extLst>
          </p:cNvPr>
          <p:cNvSpPr txBox="1"/>
          <p:nvPr/>
        </p:nvSpPr>
        <p:spPr>
          <a:xfrm>
            <a:off x="425978" y="1227843"/>
            <a:ext cx="5833154" cy="2451953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rtlCol="0" anchor="t">
            <a:spAutoFit/>
          </a:bodyPr>
          <a:lstStyle/>
          <a:p>
            <a:pPr algn="r" rtl="1"/>
            <a:r>
              <a:rPr lang="fa-IR" sz="2400" b="1" dirty="0"/>
              <a:t>بیماران با آسیب‌های جدی احتمالاً </a:t>
            </a:r>
            <a:r>
              <a:rPr lang="fa-IR" sz="2400" b="1" dirty="0">
                <a:solidFill>
                  <a:srgbClr val="FF0000"/>
                </a:solidFill>
              </a:rPr>
              <a:t>راه نمی‌روند</a:t>
            </a:r>
            <a:r>
              <a:rPr lang="fa-IR" sz="2400" b="1" dirty="0"/>
              <a:t>.</a:t>
            </a:r>
            <a:endParaRPr lang="en-US" sz="2400" b="1" dirty="0"/>
          </a:p>
          <a:p>
            <a:pPr algn="r" rtl="1"/>
            <a:r>
              <a:rPr lang="fa-IR" sz="2400" b="1" dirty="0"/>
              <a:t>اگر بیمار </a:t>
            </a:r>
            <a:r>
              <a:rPr lang="fa-IR" sz="2400" b="1" dirty="0">
                <a:solidFill>
                  <a:srgbClr val="47D410"/>
                </a:solidFill>
              </a:rPr>
              <a:t>بتواند راه برود </a:t>
            </a:r>
            <a:r>
              <a:rPr lang="fa-IR" sz="2400" b="1" dirty="0"/>
              <a:t>، به این معنی است که...</a:t>
            </a:r>
            <a:endParaRPr lang="en-US" sz="2400" b="1" dirty="0"/>
          </a:p>
          <a:p>
            <a:pPr marL="342900" indent="-342900" algn="r" rtl="1">
              <a:buClr>
                <a:srgbClr val="0175A6"/>
              </a:buClr>
              <a:buFont typeface="Wingdings" panose="05000000000000000000" pitchFamily="2" charset="2"/>
              <a:buChar char="Ø"/>
            </a:pPr>
            <a:r>
              <a:rPr lang="fa-IR" sz="2400" b="1" dirty="0"/>
              <a:t>راه هوایی باز است.</a:t>
            </a:r>
            <a:endParaRPr lang="en-US" sz="2400" b="1" dirty="0"/>
          </a:p>
          <a:p>
            <a:pPr marL="342900" indent="-342900" algn="r" rtl="1">
              <a:buClr>
                <a:srgbClr val="0175A6"/>
              </a:buClr>
              <a:buFont typeface="Wingdings" panose="05000000000000000000" pitchFamily="2" charset="2"/>
              <a:buChar char="Ø"/>
            </a:pPr>
            <a:r>
              <a:rPr lang="fa-IR" sz="2400" b="1" dirty="0"/>
              <a:t>بیمار نفس می‌کشد.</a:t>
            </a:r>
            <a:endParaRPr lang="en-US" sz="2400" b="1" dirty="0"/>
          </a:p>
          <a:p>
            <a:pPr marL="342900" indent="-342900" algn="r" rtl="1">
              <a:buClr>
                <a:srgbClr val="0175A6"/>
              </a:buClr>
              <a:buFont typeface="Wingdings" panose="05000000000000000000" pitchFamily="2" charset="2"/>
              <a:buChar char="Ø"/>
            </a:pPr>
            <a:r>
              <a:rPr lang="fa-IR" sz="2400" b="1" dirty="0"/>
              <a:t>فشار خون به اندازه کافی خوب است.</a:t>
            </a:r>
            <a:endParaRPr lang="en-US" sz="2400" b="1" dirty="0"/>
          </a:p>
          <a:p>
            <a:pPr marL="342900" indent="-342900" algn="r" rtl="1">
              <a:buClr>
                <a:srgbClr val="0175A6"/>
              </a:buClr>
              <a:buFont typeface="Wingdings" panose="05000000000000000000" pitchFamily="2" charset="2"/>
              <a:buChar char="Ø"/>
            </a:pPr>
            <a:r>
              <a:rPr lang="fa-IR" sz="2400" b="1" dirty="0"/>
              <a:t>مغز اکسیژن کافی دریافت می‌کند.</a:t>
            </a:r>
            <a:endParaRPr lang="en-US" sz="2400" b="1" dirty="0"/>
          </a:p>
          <a:p>
            <a:pPr marL="800100" lvl="1" indent="-3429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1000" baseline="-25000" dirty="0">
              <a:latin typeface="Roboto"/>
              <a:ea typeface="Roboto"/>
            </a:endParaRPr>
          </a:p>
        </p:txBody>
      </p:sp>
      <p:sp>
        <p:nvSpPr>
          <p:cNvPr id="20" name="Título 7">
            <a:extLst>
              <a:ext uri="{FF2B5EF4-FFF2-40B4-BE49-F238E27FC236}">
                <a16:creationId xmlns:a16="http://schemas.microsoft.com/office/drawing/2014/main" id="{8C1C42A4-4C1B-E744-AEF3-8217BFE27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999" y="359999"/>
            <a:ext cx="8160000" cy="720000"/>
          </a:xfrm>
        </p:spPr>
        <p:txBody>
          <a:bodyPr/>
          <a:lstStyle/>
          <a:p>
            <a:r>
              <a:rPr lang="en-GB" b="1" dirty="0">
                <a:solidFill>
                  <a:schemeClr val="accent1">
                    <a:lumMod val="75000"/>
                  </a:schemeClr>
                </a:solidFill>
              </a:rPr>
              <a:t>The Green Zone concept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33258315-7D4B-E898-5A6D-EAD02CD09927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541" y="3438001"/>
            <a:ext cx="1608329" cy="1608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3071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E7D82E6A-DA77-5C4F-A196-C36FE86DCB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GB" b="1" dirty="0"/>
              <a:t>Not every patient should enter the Emergency Unit</a:t>
            </a: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D708FD58-DBCD-9A43-95A7-8F213F51AC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6</a:t>
            </a:fld>
            <a:endParaRPr lang="en-GB" noProof="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2CF8DF77-4DF7-FA40-BE31-6A028DFBF2E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5" t="3861" r="3636" b="4360"/>
          <a:stretch/>
        </p:blipFill>
        <p:spPr>
          <a:xfrm>
            <a:off x="7628162" y="154074"/>
            <a:ext cx="3116038" cy="3116040"/>
          </a:xfrm>
          <a:prstGeom prst="rect">
            <a:avLst/>
          </a:prstGeom>
        </p:spPr>
      </p:pic>
      <p:sp>
        <p:nvSpPr>
          <p:cNvPr id="4" name="Retângulo de Cantos Cortados No Mesmo Lado 3">
            <a:extLst>
              <a:ext uri="{FF2B5EF4-FFF2-40B4-BE49-F238E27FC236}">
                <a16:creationId xmlns:a16="http://schemas.microsoft.com/office/drawing/2014/main" id="{89EE3494-3E7F-0F4D-8A35-64ECA87743D4}"/>
              </a:ext>
            </a:extLst>
          </p:cNvPr>
          <p:cNvSpPr/>
          <p:nvPr/>
        </p:nvSpPr>
        <p:spPr>
          <a:xfrm>
            <a:off x="9681366" y="1765858"/>
            <a:ext cx="1880032" cy="1540556"/>
          </a:xfrm>
          <a:prstGeom prst="snip2SameRect">
            <a:avLst/>
          </a:prstGeom>
          <a:solidFill>
            <a:srgbClr val="00B050"/>
          </a:solidFill>
          <a:scene3d>
            <a:camera prst="isometricOffAxis2Left">
              <a:rot lat="890651" lon="2178552" rev="107256"/>
            </a:camera>
            <a:lightRig rig="threePt" dir="t"/>
          </a:scene3d>
          <a:sp3d extrusionH="2540000">
            <a:extrusionClr>
              <a:srgbClr val="92D050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Roboto" panose="02000000000000000000" pitchFamily="2" charset="0"/>
            </a:endParaRPr>
          </a:p>
        </p:txBody>
      </p:sp>
      <p:sp>
        <p:nvSpPr>
          <p:cNvPr id="50" name="Retângulo 49">
            <a:extLst>
              <a:ext uri="{FF2B5EF4-FFF2-40B4-BE49-F238E27FC236}">
                <a16:creationId xmlns:a16="http://schemas.microsoft.com/office/drawing/2014/main" id="{9AE2853C-C10E-394F-BC24-19E31CBAA511}"/>
              </a:ext>
            </a:extLst>
          </p:cNvPr>
          <p:cNvSpPr/>
          <p:nvPr/>
        </p:nvSpPr>
        <p:spPr>
          <a:xfrm>
            <a:off x="10244672" y="2277291"/>
            <a:ext cx="554618" cy="99282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scene3d>
            <a:camera prst="orthographicFront">
              <a:rot lat="840000" lon="2160000" rev="6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Roboto" panose="02000000000000000000" pitchFamily="2" charset="0"/>
            </a:endParaRPr>
          </a:p>
        </p:txBody>
      </p:sp>
      <p:pic>
        <p:nvPicPr>
          <p:cNvPr id="28" name="Imagem 27">
            <a:extLst>
              <a:ext uri="{FF2B5EF4-FFF2-40B4-BE49-F238E27FC236}">
                <a16:creationId xmlns:a16="http://schemas.microsoft.com/office/drawing/2014/main" id="{E92F8A44-5268-CE41-87BC-52A6D0C59E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6087" y="4720673"/>
            <a:ext cx="6473748" cy="1439451"/>
          </a:xfrm>
          <a:prstGeom prst="rect">
            <a:avLst/>
          </a:prstGeom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B417088A-A38E-F848-B407-9270150ECDFE}"/>
              </a:ext>
            </a:extLst>
          </p:cNvPr>
          <p:cNvSpPr txBox="1"/>
          <p:nvPr/>
        </p:nvSpPr>
        <p:spPr>
          <a:xfrm>
            <a:off x="834796" y="1729558"/>
            <a:ext cx="5856290" cy="87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Roboto" panose="02000000000000000000" pitchFamily="2" charset="0"/>
              </a:rPr>
              <a:t>The emergency unit becomes your </a:t>
            </a:r>
            <a:r>
              <a:rPr lang="en-GB" b="1" dirty="0">
                <a:solidFill>
                  <a:srgbClr val="C00000"/>
                </a:solidFill>
                <a:latin typeface="Roboto" panose="02000000000000000000" pitchFamily="2" charset="0"/>
              </a:rPr>
              <a:t>RED ZONE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Roboto" panose="02000000000000000000" pitchFamily="2" charset="0"/>
              </a:rPr>
              <a:t>Other area becomes the </a:t>
            </a:r>
            <a:r>
              <a:rPr lang="en-GB" b="1" dirty="0">
                <a:solidFill>
                  <a:srgbClr val="00B050"/>
                </a:solidFill>
                <a:latin typeface="Roboto" panose="02000000000000000000" pitchFamily="2" charset="0"/>
              </a:rPr>
              <a:t>GREEN ZONE</a:t>
            </a:r>
          </a:p>
        </p:txBody>
      </p:sp>
      <p:sp>
        <p:nvSpPr>
          <p:cNvPr id="20" name="Título 7">
            <a:extLst>
              <a:ext uri="{FF2B5EF4-FFF2-40B4-BE49-F238E27FC236}">
                <a16:creationId xmlns:a16="http://schemas.microsoft.com/office/drawing/2014/main" id="{6F03175B-7386-4A4C-90F1-5F4774B54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999" y="359999"/>
            <a:ext cx="8160000" cy="720000"/>
          </a:xfrm>
        </p:spPr>
        <p:txBody>
          <a:bodyPr/>
          <a:lstStyle/>
          <a:p>
            <a:r>
              <a:rPr lang="en-GB" b="1">
                <a:solidFill>
                  <a:schemeClr val="accent1">
                    <a:lumMod val="75000"/>
                  </a:schemeClr>
                </a:solidFill>
              </a:rPr>
              <a:t>The Green Zone concept</a:t>
            </a:r>
          </a:p>
        </p:txBody>
      </p:sp>
      <p:pic>
        <p:nvPicPr>
          <p:cNvPr id="21" name="Picture 6" descr="Man With Friends - 3d Man Team Png | Transparent PNG Download #496975 -  Vippng">
            <a:extLst>
              <a:ext uri="{FF2B5EF4-FFF2-40B4-BE49-F238E27FC236}">
                <a16:creationId xmlns:a16="http://schemas.microsoft.com/office/drawing/2014/main" id="{A9616A5F-52E5-8445-AE5F-1205F46057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03992" y="3270114"/>
            <a:ext cx="2330477" cy="1872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3d Man Check Mark - 3d Man Png Quality , Transparent Cartoon - Jing.fm">
            <a:extLst>
              <a:ext uri="{FF2B5EF4-FFF2-40B4-BE49-F238E27FC236}">
                <a16:creationId xmlns:a16="http://schemas.microsoft.com/office/drawing/2014/main" id="{F7C13892-9BB0-C141-88ED-678AB8DE0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0220052" y="3313483"/>
            <a:ext cx="1721729" cy="1642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4" descr="Cartoon Dead People Images, Stock Photos &amp; Vectors | Shutterstock">
            <a:extLst>
              <a:ext uri="{FF2B5EF4-FFF2-40B4-BE49-F238E27FC236}">
                <a16:creationId xmlns:a16="http://schemas.microsoft.com/office/drawing/2014/main" id="{9054BD11-0BB8-9A44-AFBD-AFDCDBD8C7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clrChange>
              <a:clrFrom>
                <a:srgbClr val="F8F7FD"/>
              </a:clrFrom>
              <a:clrTo>
                <a:srgbClr val="F8F7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72888" y="3851811"/>
            <a:ext cx="1525807" cy="1281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4" descr="Cartoon Dead People Images, Stock Photos &amp; Vectors | Shutterstock">
            <a:extLst>
              <a:ext uri="{FF2B5EF4-FFF2-40B4-BE49-F238E27FC236}">
                <a16:creationId xmlns:a16="http://schemas.microsoft.com/office/drawing/2014/main" id="{FDA084C6-55F2-5A4B-96AA-3A0117BA48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clrChange>
              <a:clrFrom>
                <a:srgbClr val="F8F7FD"/>
              </a:clrFrom>
              <a:clrTo>
                <a:srgbClr val="F8F7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235809">
            <a:off x="3532787" y="4258138"/>
            <a:ext cx="1525807" cy="1281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9F62057B-18BA-7A37-4E39-D0B10CA2AE07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541" y="3438001"/>
            <a:ext cx="1608329" cy="1608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3447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Arredondado 3">
            <a:extLst>
              <a:ext uri="{FF2B5EF4-FFF2-40B4-BE49-F238E27FC236}">
                <a16:creationId xmlns:a16="http://schemas.microsoft.com/office/drawing/2014/main" id="{217F1AA8-7F82-F899-83D3-C9799CF8BE86}"/>
              </a:ext>
            </a:extLst>
          </p:cNvPr>
          <p:cNvSpPr/>
          <p:nvPr/>
        </p:nvSpPr>
        <p:spPr>
          <a:xfrm>
            <a:off x="578734" y="1180617"/>
            <a:ext cx="3472405" cy="5317383"/>
          </a:xfrm>
          <a:prstGeom prst="roundRect">
            <a:avLst>
              <a:gd name="adj" fmla="val 6297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GREEN ZONE</a:t>
            </a:r>
          </a:p>
        </p:txBody>
      </p:sp>
      <p:sp>
        <p:nvSpPr>
          <p:cNvPr id="7" name="Retângulo Arredondado 6">
            <a:extLst>
              <a:ext uri="{FF2B5EF4-FFF2-40B4-BE49-F238E27FC236}">
                <a16:creationId xmlns:a16="http://schemas.microsoft.com/office/drawing/2014/main" id="{D167CC92-89C6-C54B-8E97-5E954B9FB8F2}"/>
              </a:ext>
            </a:extLst>
          </p:cNvPr>
          <p:cNvSpPr/>
          <p:nvPr/>
        </p:nvSpPr>
        <p:spPr>
          <a:xfrm>
            <a:off x="681373" y="1904104"/>
            <a:ext cx="3298785" cy="3063541"/>
          </a:xfrm>
          <a:prstGeom prst="roundRect">
            <a:avLst>
              <a:gd name="adj" fmla="val 6297"/>
            </a:avLst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Treatment area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0F7599AD-C047-AB03-A2A8-ADEA7D73938B}"/>
              </a:ext>
            </a:extLst>
          </p:cNvPr>
          <p:cNvSpPr txBox="1"/>
          <p:nvPr/>
        </p:nvSpPr>
        <p:spPr>
          <a:xfrm>
            <a:off x="4386805" y="1180618"/>
            <a:ext cx="7226461" cy="4212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r" rtl="1"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fa-IR" b="1" dirty="0">
                <a:cs typeface="2  Zar" panose="00000400000000000000" pitchFamily="2" charset="-78"/>
              </a:rPr>
              <a:t>بهترین مکان برای منطقه سبز همیشه درمانگاه سرپایی/کلینیک روزانه شماست.</a:t>
            </a:r>
          </a:p>
          <a:p>
            <a:pPr marL="285750" indent="-285750" algn="r" rtl="1"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fa-IR" b="1" dirty="0">
                <a:cs typeface="2  Zar" panose="00000400000000000000" pitchFamily="2" charset="-78"/>
              </a:rPr>
              <a:t>مکان‌های جایگزین می‌توانند لابی بیمارستان، کافه‌تریا ، اورژانس کودکان باشند ...</a:t>
            </a:r>
            <a:endParaRPr lang="en-US" b="1" dirty="0">
              <a:cs typeface="2  Zar" panose="00000400000000000000" pitchFamily="2" charset="-78"/>
            </a:endParaRPr>
          </a:p>
          <a:p>
            <a:pPr marL="285750" indent="-285750" algn="r" rtl="1"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fa-IR" b="1" dirty="0">
                <a:cs typeface="2  Zar" panose="00000400000000000000" pitchFamily="2" charset="-78"/>
              </a:rPr>
              <a:t>تا حد امکان، و حتی اگر بخش اورژانس به اندازه کافی بزرگ باشد، همیشه از ایجاد منطقه سبز به عنوان پارتیشنی از بخش اورژانس خودداری کنید.</a:t>
            </a:r>
            <a:endParaRPr lang="en-US" b="1" dirty="0">
              <a:cs typeface="2  Zar" panose="00000400000000000000" pitchFamily="2" charset="-78"/>
            </a:endParaRPr>
          </a:p>
          <a:p>
            <a:pPr marL="285750" indent="-285750" algn="r" rtl="1"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fa-IR" b="1" dirty="0">
                <a:cs typeface="2  Zar" panose="00000400000000000000" pitchFamily="2" charset="-78"/>
              </a:rPr>
              <a:t> منطقه سبز (در حالت ایده‌آل) نیاز به ورودی و خروجی جداگانه دارد.</a:t>
            </a:r>
          </a:p>
          <a:p>
            <a:pPr marL="285750" indent="-285750" algn="r" rtl="1"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fa-IR" b="1" dirty="0">
                <a:cs typeface="2  Zar" panose="00000400000000000000" pitchFamily="2" charset="-78"/>
              </a:rPr>
              <a:t> منطقه سبز نیاز به یک اتاق انتظار برای بیماران دارد. </a:t>
            </a:r>
            <a:endParaRPr lang="en-US" b="1" dirty="0">
              <a:cs typeface="2  Zar" panose="00000400000000000000" pitchFamily="2" charset="-78"/>
            </a:endParaRPr>
          </a:p>
          <a:p>
            <a:pPr marL="285750" indent="-285750" algn="r" rtl="1"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fa-IR" b="1" dirty="0">
                <a:cs typeface="2  Zar" panose="00000400000000000000" pitchFamily="2" charset="-78"/>
              </a:rPr>
              <a:t>در صورت نیاز باید راهی برای انتقال بیماران از سبز به قرمز وجود داشته باشد (پس از قرار دادن آنها روی برانکارد).</a:t>
            </a:r>
            <a:endParaRPr lang="en-US" b="1" dirty="0">
              <a:cs typeface="2  Zar" panose="00000400000000000000" pitchFamily="2" charset="-78"/>
            </a:endParaRPr>
          </a:p>
          <a:p>
            <a:pPr marL="285750" indent="-285750" algn="r" rtl="1"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fa-IR" b="1" dirty="0">
                <a:cs typeface="2  Zar" panose="00000400000000000000" pitchFamily="2" charset="-78"/>
              </a:rPr>
              <a:t>از مکان‌های بیرونی بدون سایه خودداری کنید، مگر اینکه گزینه دیگری در دسترس نباشد.</a:t>
            </a:r>
            <a:endParaRPr kumimoji="0" lang="en-GB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2  Zar" panose="00000400000000000000" pitchFamily="2" charset="-78"/>
              <a:sym typeface="Arial"/>
            </a:endParaRPr>
          </a:p>
        </p:txBody>
      </p:sp>
      <p:sp>
        <p:nvSpPr>
          <p:cNvPr id="6" name="Retângulo Arredondado 5">
            <a:extLst>
              <a:ext uri="{FF2B5EF4-FFF2-40B4-BE49-F238E27FC236}">
                <a16:creationId xmlns:a16="http://schemas.microsoft.com/office/drawing/2014/main" id="{93B6F980-9B90-103A-8721-C8564B1BADE1}"/>
              </a:ext>
            </a:extLst>
          </p:cNvPr>
          <p:cNvSpPr/>
          <p:nvPr/>
        </p:nvSpPr>
        <p:spPr>
          <a:xfrm>
            <a:off x="659757" y="5787614"/>
            <a:ext cx="3298785" cy="484094"/>
          </a:xfrm>
          <a:prstGeom prst="roundRect">
            <a:avLst>
              <a:gd name="adj" fmla="val 6297"/>
            </a:avLst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Waiting Area</a:t>
            </a:r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A0FB566E-2BAB-6CD8-CCC6-B66FB31C74B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7545" y="2341637"/>
            <a:ext cx="444600" cy="390579"/>
          </a:xfrm>
          <a:prstGeom prst="rect">
            <a:avLst/>
          </a:prstGeom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842F4138-857B-21CE-8BC8-A111F4A1356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7545" y="3412617"/>
            <a:ext cx="444600" cy="390579"/>
          </a:xfrm>
          <a:prstGeom prst="rect">
            <a:avLst/>
          </a:prstGeom>
        </p:spPr>
      </p:pic>
      <p:pic>
        <p:nvPicPr>
          <p:cNvPr id="44" name="Imagem 43">
            <a:extLst>
              <a:ext uri="{FF2B5EF4-FFF2-40B4-BE49-F238E27FC236}">
                <a16:creationId xmlns:a16="http://schemas.microsoft.com/office/drawing/2014/main" id="{9AEE73FF-3AAE-695E-0CE6-9EC80213FC3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7545" y="2877127"/>
            <a:ext cx="444600" cy="390579"/>
          </a:xfrm>
          <a:prstGeom prst="rect">
            <a:avLst/>
          </a:prstGeom>
        </p:spPr>
      </p:pic>
      <p:pic>
        <p:nvPicPr>
          <p:cNvPr id="46" name="Imagem 45">
            <a:extLst>
              <a:ext uri="{FF2B5EF4-FFF2-40B4-BE49-F238E27FC236}">
                <a16:creationId xmlns:a16="http://schemas.microsoft.com/office/drawing/2014/main" id="{39813162-D2E5-4E3C-9F13-DEDFFC037C3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7545" y="3901844"/>
            <a:ext cx="444600" cy="390579"/>
          </a:xfrm>
          <a:prstGeom prst="rect">
            <a:avLst/>
          </a:prstGeom>
        </p:spPr>
      </p:pic>
      <p:sp>
        <p:nvSpPr>
          <p:cNvPr id="2" name="Retângulo Arredondado 1">
            <a:extLst>
              <a:ext uri="{FF2B5EF4-FFF2-40B4-BE49-F238E27FC236}">
                <a16:creationId xmlns:a16="http://schemas.microsoft.com/office/drawing/2014/main" id="{80320C18-290E-C83C-C619-FAD0881B7793}"/>
              </a:ext>
            </a:extLst>
          </p:cNvPr>
          <p:cNvSpPr/>
          <p:nvPr/>
        </p:nvSpPr>
        <p:spPr>
          <a:xfrm>
            <a:off x="655567" y="5132511"/>
            <a:ext cx="3298785" cy="493059"/>
          </a:xfrm>
          <a:prstGeom prst="roundRect">
            <a:avLst>
              <a:gd name="adj" fmla="val 6297"/>
            </a:avLst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STEP 2 Triage</a:t>
            </a:r>
          </a:p>
        </p:txBody>
      </p:sp>
      <p:sp>
        <p:nvSpPr>
          <p:cNvPr id="9" name="Seta em Curva 8">
            <a:extLst>
              <a:ext uri="{FF2B5EF4-FFF2-40B4-BE49-F238E27FC236}">
                <a16:creationId xmlns:a16="http://schemas.microsoft.com/office/drawing/2014/main" id="{E535CE76-A9DA-6CB3-2CFB-BFC6CCAE113D}"/>
              </a:ext>
            </a:extLst>
          </p:cNvPr>
          <p:cNvSpPr/>
          <p:nvPr/>
        </p:nvSpPr>
        <p:spPr>
          <a:xfrm flipH="1">
            <a:off x="2224345" y="3803196"/>
            <a:ext cx="1591033" cy="2933270"/>
          </a:xfrm>
          <a:prstGeom prst="bentArrow">
            <a:avLst>
              <a:gd name="adj1" fmla="val 17416"/>
              <a:gd name="adj2" fmla="val 14976"/>
              <a:gd name="adj3" fmla="val 25000"/>
              <a:gd name="adj4" fmla="val 43750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0" name="Seta em U 9">
            <a:extLst>
              <a:ext uri="{FF2B5EF4-FFF2-40B4-BE49-F238E27FC236}">
                <a16:creationId xmlns:a16="http://schemas.microsoft.com/office/drawing/2014/main" id="{8F63E653-5D34-F234-714D-8B353EE725C8}"/>
              </a:ext>
            </a:extLst>
          </p:cNvPr>
          <p:cNvSpPr/>
          <p:nvPr/>
        </p:nvSpPr>
        <p:spPr>
          <a:xfrm rot="5400000" flipH="1">
            <a:off x="1282910" y="2873007"/>
            <a:ext cx="750182" cy="599368"/>
          </a:xfrm>
          <a:prstGeom prst="utur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1" name="Seta em U 10">
            <a:extLst>
              <a:ext uri="{FF2B5EF4-FFF2-40B4-BE49-F238E27FC236}">
                <a16:creationId xmlns:a16="http://schemas.microsoft.com/office/drawing/2014/main" id="{5CF02665-355D-D3BD-234D-90F4233856AF}"/>
              </a:ext>
            </a:extLst>
          </p:cNvPr>
          <p:cNvSpPr/>
          <p:nvPr/>
        </p:nvSpPr>
        <p:spPr>
          <a:xfrm rot="5400000" flipH="1">
            <a:off x="1282910" y="3705434"/>
            <a:ext cx="750182" cy="599368"/>
          </a:xfrm>
          <a:prstGeom prst="utur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2" name="Seta em U 11">
            <a:extLst>
              <a:ext uri="{FF2B5EF4-FFF2-40B4-BE49-F238E27FC236}">
                <a16:creationId xmlns:a16="http://schemas.microsoft.com/office/drawing/2014/main" id="{96050F21-0446-C40B-03F3-5EF808453B8C}"/>
              </a:ext>
            </a:extLst>
          </p:cNvPr>
          <p:cNvSpPr/>
          <p:nvPr/>
        </p:nvSpPr>
        <p:spPr>
          <a:xfrm rot="5400000" flipH="1">
            <a:off x="1282910" y="2040392"/>
            <a:ext cx="750182" cy="599368"/>
          </a:xfrm>
          <a:prstGeom prst="utur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3" name="Seta para a Esquerda 12">
            <a:extLst>
              <a:ext uri="{FF2B5EF4-FFF2-40B4-BE49-F238E27FC236}">
                <a16:creationId xmlns:a16="http://schemas.microsoft.com/office/drawing/2014/main" id="{91C24520-00A6-E6EE-B72F-9763B5FF2D23}"/>
              </a:ext>
            </a:extLst>
          </p:cNvPr>
          <p:cNvSpPr/>
          <p:nvPr/>
        </p:nvSpPr>
        <p:spPr>
          <a:xfrm>
            <a:off x="243068" y="1918337"/>
            <a:ext cx="1057163" cy="324652"/>
          </a:xfrm>
          <a:prstGeom prst="lef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" name="Título 7">
            <a:extLst>
              <a:ext uri="{FF2B5EF4-FFF2-40B4-BE49-F238E27FC236}">
                <a16:creationId xmlns:a16="http://schemas.microsoft.com/office/drawing/2014/main" id="{23F77324-7C1A-8434-AFDD-98DF7D323B7F}"/>
              </a:ext>
            </a:extLst>
          </p:cNvPr>
          <p:cNvSpPr txBox="1">
            <a:spLocks/>
          </p:cNvSpPr>
          <p:nvPr/>
        </p:nvSpPr>
        <p:spPr>
          <a:xfrm>
            <a:off x="479999" y="359999"/>
            <a:ext cx="8160000" cy="72000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Plan the Green Zone</a:t>
            </a:r>
          </a:p>
        </p:txBody>
      </p:sp>
    </p:spTree>
    <p:extLst>
      <p:ext uri="{BB962C8B-B14F-4D97-AF65-F5344CB8AC3E}">
        <p14:creationId xmlns:p14="http://schemas.microsoft.com/office/powerpoint/2010/main" val="26459428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E7D82E6A-DA77-5C4F-A196-C36FE86DCB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0484" y="1188003"/>
            <a:ext cx="5224267" cy="288925"/>
          </a:xfrm>
        </p:spPr>
        <p:txBody>
          <a:bodyPr>
            <a:normAutofit fontScale="92500" lnSpcReduction="20000"/>
          </a:bodyPr>
          <a:lstStyle/>
          <a:p>
            <a:r>
              <a:rPr lang="fa-IR" sz="2000" b="1" dirty="0">
                <a:solidFill>
                  <a:srgbClr val="267815"/>
                </a:solidFill>
                <a:latin typeface="Roboto"/>
                <a:ea typeface="Roboto"/>
                <a:cs typeface="Times New Roman"/>
              </a:rPr>
              <a:t>بیشتر بیماران در منطقه سبز با جراحات جزئی مراجعه می‌کنند</a:t>
            </a:r>
            <a:endParaRPr lang="en-GB" sz="2000" b="1" dirty="0">
              <a:solidFill>
                <a:srgbClr val="267815"/>
              </a:solidFill>
              <a:latin typeface="Roboto"/>
              <a:ea typeface="Roboto"/>
              <a:cs typeface="Times New Roman"/>
            </a:endParaRP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D708FD58-DBCD-9A43-95A7-8F213F51AC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8</a:t>
            </a:fld>
            <a:endParaRPr lang="en-GB" noProof="0"/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EC03B4E9-3780-A34A-9F27-2E5D46B69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>
                <a:solidFill>
                  <a:schemeClr val="accent1">
                    <a:lumMod val="75000"/>
                  </a:schemeClr>
                </a:solidFill>
              </a:rPr>
              <a:t>Who should work inside the Green Zone</a:t>
            </a:r>
          </a:p>
        </p:txBody>
      </p:sp>
      <p:sp>
        <p:nvSpPr>
          <p:cNvPr id="9" name="Marcador de Posição do Rodapé 4">
            <a:extLst>
              <a:ext uri="{FF2B5EF4-FFF2-40B4-BE49-F238E27FC236}">
                <a16:creationId xmlns:a16="http://schemas.microsoft.com/office/drawing/2014/main" id="{1C4CCEF2-93D4-384F-A571-E964D3237477}"/>
              </a:ext>
            </a:extLst>
          </p:cNvPr>
          <p:cNvSpPr txBox="1">
            <a:spLocks/>
          </p:cNvSpPr>
          <p:nvPr/>
        </p:nvSpPr>
        <p:spPr>
          <a:xfrm>
            <a:off x="181709" y="6580588"/>
            <a:ext cx="2264608" cy="180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latin typeface="Roboto" panose="02000000000000000000" pitchFamily="2" charset="0"/>
            </a:endParaRP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2CF8DF77-4DF7-FA40-BE31-6A028DFBF2E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5" t="3861" r="3636" b="4360"/>
          <a:stretch/>
        </p:blipFill>
        <p:spPr>
          <a:xfrm>
            <a:off x="7628162" y="154074"/>
            <a:ext cx="3116038" cy="3116040"/>
          </a:xfrm>
          <a:prstGeom prst="rect">
            <a:avLst/>
          </a:prstGeom>
        </p:spPr>
      </p:pic>
      <p:sp>
        <p:nvSpPr>
          <p:cNvPr id="4" name="Retângulo de Cantos Cortados No Mesmo Lado 3">
            <a:extLst>
              <a:ext uri="{FF2B5EF4-FFF2-40B4-BE49-F238E27FC236}">
                <a16:creationId xmlns:a16="http://schemas.microsoft.com/office/drawing/2014/main" id="{89EE3494-3E7F-0F4D-8A35-64ECA87743D4}"/>
              </a:ext>
            </a:extLst>
          </p:cNvPr>
          <p:cNvSpPr/>
          <p:nvPr/>
        </p:nvSpPr>
        <p:spPr>
          <a:xfrm>
            <a:off x="9681366" y="1765858"/>
            <a:ext cx="1880032" cy="1540556"/>
          </a:xfrm>
          <a:prstGeom prst="snip2SameRect">
            <a:avLst/>
          </a:prstGeom>
          <a:solidFill>
            <a:srgbClr val="00B050"/>
          </a:solidFill>
          <a:scene3d>
            <a:camera prst="isometricOffAxis2Left">
              <a:rot lat="890651" lon="2178552" rev="107256"/>
            </a:camera>
            <a:lightRig rig="threePt" dir="t"/>
          </a:scene3d>
          <a:sp3d extrusionH="2540000">
            <a:extrusionClr>
              <a:srgbClr val="92D050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Roboto" panose="02000000000000000000" pitchFamily="2" charset="0"/>
            </a:endParaRPr>
          </a:p>
        </p:txBody>
      </p:sp>
      <p:sp>
        <p:nvSpPr>
          <p:cNvPr id="50" name="Retângulo 49">
            <a:extLst>
              <a:ext uri="{FF2B5EF4-FFF2-40B4-BE49-F238E27FC236}">
                <a16:creationId xmlns:a16="http://schemas.microsoft.com/office/drawing/2014/main" id="{9AE2853C-C10E-394F-BC24-19E31CBAA511}"/>
              </a:ext>
            </a:extLst>
          </p:cNvPr>
          <p:cNvSpPr/>
          <p:nvPr/>
        </p:nvSpPr>
        <p:spPr>
          <a:xfrm>
            <a:off x="10244672" y="2277291"/>
            <a:ext cx="554618" cy="99282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scene3d>
            <a:camera prst="orthographicFront">
              <a:rot lat="840000" lon="2160000" rev="6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Roboto" panose="02000000000000000000" pitchFamily="2" charset="0"/>
            </a:endParaRPr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20D576E2-2572-C449-B09C-AC935AAD0C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23538">
            <a:off x="3717879" y="3024758"/>
            <a:ext cx="6473748" cy="1439451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D53FCE75-829B-2B41-9CA8-10E141F8DEA2}"/>
              </a:ext>
            </a:extLst>
          </p:cNvPr>
          <p:cNvSpPr txBox="1"/>
          <p:nvPr/>
        </p:nvSpPr>
        <p:spPr>
          <a:xfrm>
            <a:off x="754742" y="1704357"/>
            <a:ext cx="4066571" cy="1707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dirty="0">
                <a:latin typeface="Roboto" panose="02000000000000000000" pitchFamily="2" charset="0"/>
                <a:cs typeface="2  Titr" panose="00000700000000000000" pitchFamily="2" charset="-78"/>
              </a:rPr>
              <a:t>پزشکان و پرستاران (استفاده از ظرفیت پذیرش اضطراری را در نظر بگیرید)</a:t>
            </a:r>
          </a:p>
          <a:p>
            <a:pPr marL="28575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dirty="0">
                <a:latin typeface="Roboto" panose="02000000000000000000" pitchFamily="2" charset="0"/>
                <a:cs typeface="2  Titr" panose="00000700000000000000" pitchFamily="2" charset="-78"/>
              </a:rPr>
              <a:t>متخصصان پشتیبانی روانی-اجتماعی</a:t>
            </a:r>
          </a:p>
          <a:p>
            <a:pPr marL="28575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dirty="0">
                <a:latin typeface="Roboto" panose="02000000000000000000" pitchFamily="2" charset="0"/>
                <a:cs typeface="2  Titr" panose="00000700000000000000" pitchFamily="2" charset="-78"/>
              </a:rPr>
              <a:t>کارکنان اداری</a:t>
            </a:r>
            <a:endParaRPr lang="en-GB" dirty="0">
              <a:latin typeface="Roboto" panose="02000000000000000000" pitchFamily="2" charset="0"/>
              <a:cs typeface="2  Titr" panose="00000700000000000000" pitchFamily="2" charset="-78"/>
            </a:endParaRPr>
          </a:p>
        </p:txBody>
      </p:sp>
      <p:pic>
        <p:nvPicPr>
          <p:cNvPr id="28" name="Picture 8" descr="3d Man Check Mark - 3d Man Png Quality , Transparent Cartoon - Jing.fm">
            <a:extLst>
              <a:ext uri="{FF2B5EF4-FFF2-40B4-BE49-F238E27FC236}">
                <a16:creationId xmlns:a16="http://schemas.microsoft.com/office/drawing/2014/main" id="{58ED042F-EB2E-C148-A525-E5B8CDA3AC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9705481" y="2927412"/>
            <a:ext cx="2406334" cy="2295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EB341CC6-8FD1-60E5-65CE-ABC60BD1CE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3164" y="3029226"/>
            <a:ext cx="943577" cy="912085"/>
          </a:xfrm>
          <a:prstGeom prst="rect">
            <a:avLst/>
          </a:prstGeom>
        </p:spPr>
      </p:pic>
      <p:pic>
        <p:nvPicPr>
          <p:cNvPr id="22" name="Picture 8" descr="Labor Icon at GetDrawings | Free download">
            <a:extLst>
              <a:ext uri="{FF2B5EF4-FFF2-40B4-BE49-F238E27FC236}">
                <a16:creationId xmlns:a16="http://schemas.microsoft.com/office/drawing/2014/main" id="{BCD353E3-56E2-003B-B38F-F5E9B728C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5704752" y="3070359"/>
            <a:ext cx="870952" cy="87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2EB55476-E970-8875-1E2B-002A3E2159D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3697" y="3437223"/>
            <a:ext cx="870953" cy="1008177"/>
          </a:xfrm>
          <a:prstGeom prst="rect">
            <a:avLst/>
          </a:prstGeom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3DDDFC9A-4DC6-B9FA-7EC8-FCA1C5C65D05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480" y="3671862"/>
            <a:ext cx="998598" cy="998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2676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Tabela 19">
            <a:extLst>
              <a:ext uri="{FF2B5EF4-FFF2-40B4-BE49-F238E27FC236}">
                <a16:creationId xmlns:a16="http://schemas.microsoft.com/office/drawing/2014/main" id="{BD5613AE-0C47-EC48-8071-4D5A44D98A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0090723"/>
              </p:ext>
            </p:extLst>
          </p:nvPr>
        </p:nvGraphicFramePr>
        <p:xfrm>
          <a:off x="479999" y="1637552"/>
          <a:ext cx="5779133" cy="4983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79133">
                  <a:extLst>
                    <a:ext uri="{9D8B030D-6E8A-4147-A177-3AD203B41FA5}">
                      <a16:colId xmlns:a16="http://schemas.microsoft.com/office/drawing/2014/main" val="18287118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0" i="0" dirty="0">
                          <a:solidFill>
                            <a:srgbClr val="000000"/>
                          </a:solidFill>
                          <a:effectLst/>
                          <a:latin typeface="Roboto"/>
                          <a:ea typeface="SimSun"/>
                          <a:cs typeface="2  Zar" panose="00000400000000000000" pitchFamily="2" charset="-78"/>
                        </a:rPr>
                        <a:t>Green zone Staff</a:t>
                      </a:r>
                      <a:endParaRPr lang="pt-PT" sz="2000" b="0" i="0" dirty="0">
                        <a:solidFill>
                          <a:srgbClr val="000000"/>
                        </a:solidFill>
                        <a:effectLst/>
                        <a:latin typeface="Roboto"/>
                        <a:ea typeface="SimSun"/>
                        <a:cs typeface="2  Zar" panose="00000400000000000000" pitchFamily="2" charset="-78"/>
                      </a:endParaRPr>
                    </a:p>
                  </a:txBody>
                  <a:tcPr marL="68580" marR="68580" marT="0" marB="0"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19017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800"/>
                        </a:spcAft>
                        <a:buFont typeface="Courier New" panose="02070309020205020404" pitchFamily="49" charset="0"/>
                        <a:buChar char="o"/>
                      </a:pPr>
                      <a:endParaRPr lang="en-US" sz="800" b="0" i="0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SimSun" panose="02010600030101010101" pitchFamily="2" charset="-122"/>
                        <a:cs typeface="2  Zar" panose="00000400000000000000" pitchFamily="2" charset="-78"/>
                      </a:endParaRPr>
                    </a:p>
                    <a:p>
                      <a:pPr marL="342900" indent="-342900" algn="r" rtl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fa-IR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2  Zar" panose="00000400000000000000" pitchFamily="2" charset="-78"/>
                        </a:rPr>
                        <a:t>جلیقه دید بالا بپوشید</a:t>
                      </a:r>
                      <a:endParaRPr lang="en-US" sz="20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2  Zar" panose="00000400000000000000" pitchFamily="2" charset="-78"/>
                      </a:endParaRPr>
                    </a:p>
                    <a:p>
                      <a:pPr marL="342900" indent="-342900" algn="r" rtl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fa-IR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2  Zar" panose="00000400000000000000" pitchFamily="2" charset="-78"/>
                        </a:rPr>
                        <a:t>فعال کردن و آماده‌سازی منطقه سبز، از جمله تخلیه افراد موجود، همراه با امنیت در صورت لزوم</a:t>
                      </a:r>
                      <a:endParaRPr lang="en-US" sz="20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2  Zar" panose="00000400000000000000" pitchFamily="2" charset="-78"/>
                      </a:endParaRPr>
                    </a:p>
                    <a:p>
                      <a:pPr marL="342900" indent="-342900" algn="r" rtl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fa-IR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2  Zar" panose="00000400000000000000" pitchFamily="2" charset="-78"/>
                        </a:rPr>
                        <a:t>پذیرش تمام مصدومان پیاده از محل تریاژ</a:t>
                      </a:r>
                      <a:endParaRPr lang="en-US" sz="20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2  Zar" panose="00000400000000000000" pitchFamily="2" charset="-78"/>
                      </a:endParaRPr>
                    </a:p>
                    <a:p>
                      <a:pPr marL="342900" indent="-342900" algn="r" rtl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fa-IR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2  Zar" panose="00000400000000000000" pitchFamily="2" charset="-78"/>
                        </a:rPr>
                        <a:t>ارزیابی مجدد بیماران و اطلاع‌رسانی به مسئول منطقه سبز در صورت تغییر وضعیت بیمار</a:t>
                      </a:r>
                      <a:endParaRPr lang="en-US" sz="20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2  Zar" panose="00000400000000000000" pitchFamily="2" charset="-78"/>
                      </a:endParaRPr>
                    </a:p>
                    <a:p>
                      <a:pPr marL="342900" indent="-342900" algn="r" rtl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fa-IR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2  Zar" panose="00000400000000000000" pitchFamily="2" charset="-78"/>
                        </a:rPr>
                        <a:t>ارائه درمان‌های لازم</a:t>
                      </a:r>
                      <a:endParaRPr lang="en-US" sz="20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2  Zar" panose="00000400000000000000" pitchFamily="2" charset="-78"/>
                      </a:endParaRPr>
                    </a:p>
                    <a:p>
                      <a:pPr marL="342900" indent="-342900" algn="r" rtl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fa-IR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2  Zar" panose="00000400000000000000" pitchFamily="2" charset="-78"/>
                        </a:rPr>
                        <a:t>ارائه کمک‌های اولیه روانشناختی</a:t>
                      </a:r>
                      <a:endParaRPr lang="en-US" sz="20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2  Zar" panose="00000400000000000000" pitchFamily="2" charset="-78"/>
                      </a:endParaRPr>
                    </a:p>
                    <a:p>
                      <a:pPr marL="342900" indent="-342900" algn="r" rtl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fa-IR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2  Zar" panose="00000400000000000000" pitchFamily="2" charset="-78"/>
                        </a:rPr>
                        <a:t>مسئولیت مستندسازی بیمار را بر عهده دارند.</a:t>
                      </a:r>
                      <a:endParaRPr lang="en-US" sz="20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2  Zar" panose="00000400000000000000" pitchFamily="2" charset="-78"/>
                      </a:endParaRPr>
                    </a:p>
                    <a:p>
                      <a:pPr marL="285750" indent="-285750" algn="l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800"/>
                        </a:spcAft>
                        <a:buFont typeface="Courier New" panose="02070309020205020404" pitchFamily="49" charset="0"/>
                        <a:buChar char="o"/>
                      </a:pPr>
                      <a:endParaRPr lang="en-US" sz="800" b="0" i="0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SimSun" panose="02010600030101010101" pitchFamily="2" charset="-122"/>
                        <a:cs typeface="2  Zar" panose="00000400000000000000" pitchFamily="2" charset="-78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3300680"/>
                  </a:ext>
                </a:extLst>
              </a:tr>
            </a:tbl>
          </a:graphicData>
        </a:graphic>
      </p:graphicFrame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E7D82E6A-DA77-5C4F-A196-C36FE86DCB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GB" dirty="0"/>
              <a:t>Action Cards - tasks can be delegated</a:t>
            </a: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D708FD58-DBCD-9A43-95A7-8F213F51AC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9</a:t>
            </a:fld>
            <a:endParaRPr lang="en-GB" noProof="0"/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EC03B4E9-3780-A34A-9F27-2E5D46B69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>
                <a:solidFill>
                  <a:schemeClr val="accent1">
                    <a:lumMod val="75000"/>
                  </a:schemeClr>
                </a:solidFill>
              </a:rPr>
              <a:t>Who should work inside the Green Zone</a:t>
            </a:r>
          </a:p>
        </p:txBody>
      </p:sp>
      <p:graphicFrame>
        <p:nvGraphicFramePr>
          <p:cNvPr id="24" name="Tabela 19">
            <a:extLst>
              <a:ext uri="{FF2B5EF4-FFF2-40B4-BE49-F238E27FC236}">
                <a16:creationId xmlns:a16="http://schemas.microsoft.com/office/drawing/2014/main" id="{AAEF1167-D0BD-9443-BD61-E02C16BD7F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5460458"/>
              </p:ext>
            </p:extLst>
          </p:nvPr>
        </p:nvGraphicFramePr>
        <p:xfrm>
          <a:off x="6538573" y="1637552"/>
          <a:ext cx="5387264" cy="49430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87264">
                  <a:extLst>
                    <a:ext uri="{9D8B030D-6E8A-4147-A177-3AD203B41FA5}">
                      <a16:colId xmlns:a16="http://schemas.microsoft.com/office/drawing/2014/main" val="1828711879"/>
                    </a:ext>
                  </a:extLst>
                </a:gridCol>
              </a:tblGrid>
              <a:tr h="39009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0" i="0" dirty="0">
                          <a:solidFill>
                            <a:srgbClr val="000000"/>
                          </a:solidFill>
                          <a:effectLst/>
                          <a:latin typeface="Roboto"/>
                          <a:ea typeface="SimSun"/>
                          <a:cs typeface="Arial"/>
                        </a:rPr>
                        <a:t>Green zone Lead</a:t>
                      </a:r>
                      <a:endParaRPr lang="pt-PT" sz="2000" b="0" i="0" dirty="0">
                        <a:solidFill>
                          <a:srgbClr val="000000"/>
                        </a:solidFill>
                        <a:effectLst/>
                        <a:latin typeface="Roboto"/>
                        <a:ea typeface="SimSun"/>
                        <a:cs typeface="Arial"/>
                      </a:endParaRPr>
                    </a:p>
                  </a:txBody>
                  <a:tcPr marL="68580" marR="68580" marT="0" marB="0"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1901737"/>
                  </a:ext>
                </a:extLst>
              </a:tr>
              <a:tr h="4552937">
                <a:tc>
                  <a:txBody>
                    <a:bodyPr/>
                    <a:lstStyle/>
                    <a:p>
                      <a:pPr marL="342900" indent="-342900" algn="r" rtl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fa-IR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2  Zar" panose="00000400000000000000" pitchFamily="2" charset="-78"/>
                        </a:rPr>
                        <a:t>جلیقه دید بالا بپوشید.</a:t>
                      </a:r>
                      <a:endParaRPr lang="en-US" sz="20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2  Zar" panose="00000400000000000000" pitchFamily="2" charset="-78"/>
                      </a:endParaRPr>
                    </a:p>
                    <a:p>
                      <a:pPr marL="342900" indent="-342900" algn="r" rtl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fa-IR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2  Zar" panose="00000400000000000000" pitchFamily="2" charset="-78"/>
                        </a:rPr>
                        <a:t>به منطقه سبز بروید و بر فعال‌سازی منطقه سبز نظارت کنید.</a:t>
                      </a:r>
                      <a:endParaRPr lang="en-US" sz="20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2  Zar" panose="00000400000000000000" pitchFamily="2" charset="-78"/>
                      </a:endParaRPr>
                    </a:p>
                    <a:p>
                      <a:pPr marL="342900" indent="-342900" algn="r" rtl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fa-IR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2  Zar" panose="00000400000000000000" pitchFamily="2" charset="-78"/>
                        </a:rPr>
                        <a:t>باید مطمئن شوید که کیت منطقه سبز به منطقه سبز اعزام شده است.</a:t>
                      </a:r>
                      <a:endParaRPr lang="en-US" sz="20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2  Zar" panose="00000400000000000000" pitchFamily="2" charset="-78"/>
                      </a:endParaRPr>
                    </a:p>
                    <a:p>
                      <a:pPr marL="342900" indent="-342900" algn="r" rtl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fa-IR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2  Zar" panose="00000400000000000000" pitchFamily="2" charset="-78"/>
                        </a:rPr>
                        <a:t>با استفاده از ابزار تریاژ معمول بیمارستان، تریاژ مجدد هر بیمار در حال راه رفتن را تضمین کنید.</a:t>
                      </a:r>
                      <a:endParaRPr lang="en-US" sz="20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2  Zar" panose="00000400000000000000" pitchFamily="2" charset="-78"/>
                      </a:endParaRPr>
                    </a:p>
                    <a:p>
                      <a:pPr marL="342900" indent="-342900" algn="r" rtl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fa-IR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2  Zar" panose="00000400000000000000" pitchFamily="2" charset="-78"/>
                        </a:rPr>
                        <a:t>در صورت نیاز، انتقال ایمن بیماران به منطقه قرمز یا بخش را تضمین کنید یا آنها را به خانه ترخیص کنید.</a:t>
                      </a:r>
                      <a:endParaRPr lang="en-US" sz="20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2  Zar" panose="00000400000000000000" pitchFamily="2" charset="-78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33006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1070293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WHO PPT color scheme 2016">
      <a:dk1>
        <a:sysClr val="windowText" lastClr="000000"/>
      </a:dk1>
      <a:lt1>
        <a:sysClr val="window" lastClr="FFFFFF"/>
      </a:lt1>
      <a:dk2>
        <a:srgbClr val="009CDE"/>
      </a:dk2>
      <a:lt2>
        <a:srgbClr val="F3F3F3"/>
      </a:lt2>
      <a:accent1>
        <a:srgbClr val="009CDE"/>
      </a:accent1>
      <a:accent2>
        <a:srgbClr val="183C5C"/>
      </a:accent2>
      <a:accent3>
        <a:srgbClr val="66C4EB"/>
      </a:accent3>
      <a:accent4>
        <a:srgbClr val="9B9B9B"/>
      </a:accent4>
      <a:accent5>
        <a:srgbClr val="CCEBF8"/>
      </a:accent5>
      <a:accent6>
        <a:srgbClr val="C9C9C9"/>
      </a:accent6>
      <a:hlink>
        <a:srgbClr val="009CDE"/>
      </a:hlink>
      <a:folHlink>
        <a:srgbClr val="B2B2B2"/>
      </a:folHlink>
    </a:clrScheme>
    <a:fontScheme name="WHO Fonts PPT 2016">
      <a:majorFont>
        <a:latin typeface="Ebrima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WHO PPT color scheme 2016">
      <a:dk1>
        <a:sysClr val="windowText" lastClr="000000"/>
      </a:dk1>
      <a:lt1>
        <a:sysClr val="window" lastClr="FFFFFF"/>
      </a:lt1>
      <a:dk2>
        <a:srgbClr val="009CDE"/>
      </a:dk2>
      <a:lt2>
        <a:srgbClr val="F3F3F3"/>
      </a:lt2>
      <a:accent1>
        <a:srgbClr val="009CDE"/>
      </a:accent1>
      <a:accent2>
        <a:srgbClr val="183C5C"/>
      </a:accent2>
      <a:accent3>
        <a:srgbClr val="66C4EB"/>
      </a:accent3>
      <a:accent4>
        <a:srgbClr val="9B9B9B"/>
      </a:accent4>
      <a:accent5>
        <a:srgbClr val="CCEBF8"/>
      </a:accent5>
      <a:accent6>
        <a:srgbClr val="C9C9C9"/>
      </a:accent6>
      <a:hlink>
        <a:srgbClr val="009CDE"/>
      </a:hlink>
      <a:folHlink>
        <a:srgbClr val="B2B2B2"/>
      </a:folHlink>
    </a:clrScheme>
    <a:fontScheme name="WHO Fonts PPT 2016">
      <a:majorFont>
        <a:latin typeface="Ebrima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01897C679C209B49BB6400195E6B9F86" ma:contentTypeVersion="12" ma:contentTypeDescription="Criar um novo documento." ma:contentTypeScope="" ma:versionID="86ebd10ce165b479d6ec8c6b5bbc6cbb">
  <xsd:schema xmlns:xsd="http://www.w3.org/2001/XMLSchema" xmlns:xs="http://www.w3.org/2001/XMLSchema" xmlns:p="http://schemas.microsoft.com/office/2006/metadata/properties" xmlns:ns2="068bfd26-c1d3-4e28-95ec-b238ff2aba07" xmlns:ns3="e2930497-f385-4012-8f08-82a2733b83d3" targetNamespace="http://schemas.microsoft.com/office/2006/metadata/properties" ma:root="true" ma:fieldsID="f15eab20cdaac5acf2acebc50b41f576" ns2:_="" ns3:_="">
    <xsd:import namespace="068bfd26-c1d3-4e28-95ec-b238ff2aba07"/>
    <xsd:import namespace="e2930497-f385-4012-8f08-82a2733b83d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8bfd26-c1d3-4e28-95ec-b238ff2aba0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930497-f385-4012-8f08-82a2733b83d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talhes de Partilhado Com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79495BF-44FA-466B-9AD5-8A2D5433708B}">
  <ds:schemaRefs>
    <ds:schemaRef ds:uri="http://schemas.microsoft.com/office/infopath/2007/PartnerControls"/>
    <ds:schemaRef ds:uri="http://www.w3.org/XML/1998/namespace"/>
    <ds:schemaRef ds:uri="http://purl.org/dc/dcmitype/"/>
    <ds:schemaRef ds:uri="http://schemas.microsoft.com/office/2006/documentManagement/types"/>
    <ds:schemaRef ds:uri="http://purl.org/dc/terms/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e2930497-f385-4012-8f08-82a2733b83d3"/>
    <ds:schemaRef ds:uri="068bfd26-c1d3-4e28-95ec-b238ff2aba07"/>
  </ds:schemaRefs>
</ds:datastoreItem>
</file>

<file path=customXml/itemProps2.xml><?xml version="1.0" encoding="utf-8"?>
<ds:datastoreItem xmlns:ds="http://schemas.openxmlformats.org/officeDocument/2006/customXml" ds:itemID="{D5E76BB6-6454-4790-81D2-90F83D7FE07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A12287A-0C58-493E-8DEB-2804FF81EAD8}">
  <ds:schemaRefs>
    <ds:schemaRef ds:uri="068bfd26-c1d3-4e28-95ec-b238ff2aba07"/>
    <ds:schemaRef ds:uri="e2930497-f385-4012-8f08-82a2733b83d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297</TotalTime>
  <Words>2236</Words>
  <Application>Microsoft Office PowerPoint</Application>
  <PresentationFormat>Widescreen</PresentationFormat>
  <Paragraphs>369</Paragraphs>
  <Slides>23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40" baseType="lpstr">
      <vt:lpstr>0 Zar Bold</vt:lpstr>
      <vt:lpstr>2  Titr</vt:lpstr>
      <vt:lpstr>2  Zar</vt:lpstr>
      <vt:lpstr>Aptos</vt:lpstr>
      <vt:lpstr>Arial</vt:lpstr>
      <vt:lpstr>Arial,Sans-Serif</vt:lpstr>
      <vt:lpstr>B Titr</vt:lpstr>
      <vt:lpstr>Calibri</vt:lpstr>
      <vt:lpstr>Calibri Light</vt:lpstr>
      <vt:lpstr>Courier New</vt:lpstr>
      <vt:lpstr>Lato Light</vt:lpstr>
      <vt:lpstr>Roboto</vt:lpstr>
      <vt:lpstr>Times New Roman</vt:lpstr>
      <vt:lpstr>Wingdings</vt:lpstr>
      <vt:lpstr>2_Office Theme</vt:lpstr>
      <vt:lpstr>3_Office Theme</vt:lpstr>
      <vt:lpstr>Tema do Office</vt:lpstr>
      <vt:lpstr>PowerPoint Presentation</vt:lpstr>
      <vt:lpstr>Checking the Agenda</vt:lpstr>
      <vt:lpstr>The Green Zone concept</vt:lpstr>
      <vt:lpstr>The Green Zone concept</vt:lpstr>
      <vt:lpstr>The Green Zone concept</vt:lpstr>
      <vt:lpstr>The Green Zone concept</vt:lpstr>
      <vt:lpstr>PowerPoint Presentation</vt:lpstr>
      <vt:lpstr>Who should work inside the Green Zone</vt:lpstr>
      <vt:lpstr>Who should work inside the Green Zone</vt:lpstr>
      <vt:lpstr>What happens in the Green Zone?</vt:lpstr>
      <vt:lpstr>How to operate the Green Zone?</vt:lpstr>
      <vt:lpstr>How to operate the Green Zone?</vt:lpstr>
      <vt:lpstr>How to operate the Green Zone?</vt:lpstr>
      <vt:lpstr>Extra supplies – and why do we need them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Checking the Agenda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REDDY, Nayini Sonali</dc:creator>
  <cp:lastModifiedBy>Pc-milan</cp:lastModifiedBy>
  <cp:revision>245</cp:revision>
  <dcterms:created xsi:type="dcterms:W3CDTF">2018-09-12T10:22:54Z</dcterms:created>
  <dcterms:modified xsi:type="dcterms:W3CDTF">2026-02-10T09:02:52Z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0x01010001897C679C209B49BB6400195E6B9F86</vt:lpwstr>
  </property>
</Properties>
</file>